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38"/>
  </p:notesMasterIdLst>
  <p:sldIdLst>
    <p:sldId id="256" r:id="rId2"/>
    <p:sldId id="259" r:id="rId3"/>
    <p:sldId id="257" r:id="rId4"/>
    <p:sldId id="258" r:id="rId5"/>
    <p:sldId id="274" r:id="rId6"/>
    <p:sldId id="265" r:id="rId7"/>
    <p:sldId id="260" r:id="rId8"/>
    <p:sldId id="261" r:id="rId9"/>
    <p:sldId id="262" r:id="rId10"/>
    <p:sldId id="270"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3" r:id="rId29"/>
    <p:sldId id="263" r:id="rId30"/>
    <p:sldId id="264" r:id="rId31"/>
    <p:sldId id="275" r:id="rId32"/>
    <p:sldId id="267" r:id="rId33"/>
    <p:sldId id="268" r:id="rId34"/>
    <p:sldId id="271" r:id="rId35"/>
    <p:sldId id="272" r:id="rId36"/>
    <p:sldId id="273"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5CC648-B205-4739-B531-F453535344C8}" v="1" dt="2026-09-03T15:33:17.9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61" autoAdjust="0"/>
  </p:normalViewPr>
  <p:slideViewPr>
    <p:cSldViewPr snapToGrid="0">
      <p:cViewPr varScale="1">
        <p:scale>
          <a:sx n="59" d="100"/>
          <a:sy n="59" d="100"/>
        </p:scale>
        <p:origin x="9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w Ojeda, Myriam" userId="9d372d02-f0df-4686-a85c-289c6fe63fe1" providerId="ADAL" clId="{22E3418F-FF3D-4299-B810-0C41AB538FDB}"/>
    <pc:docChg chg="custSel addSld modSld sldOrd">
      <pc:chgData name="Shaw Ojeda, Myriam" userId="9d372d02-f0df-4686-a85c-289c6fe63fe1" providerId="ADAL" clId="{22E3418F-FF3D-4299-B810-0C41AB538FDB}" dt="2026-09-04T13:41:33.212" v="554" actId="20577"/>
      <pc:docMkLst>
        <pc:docMk/>
      </pc:docMkLst>
      <pc:sldChg chg="modSp mod modNotesTx">
        <pc:chgData name="Shaw Ojeda, Myriam" userId="9d372d02-f0df-4686-a85c-289c6fe63fe1" providerId="ADAL" clId="{22E3418F-FF3D-4299-B810-0C41AB538FDB}" dt="2026-09-02T16:14:14.554" v="28" actId="20577"/>
        <pc:sldMkLst>
          <pc:docMk/>
          <pc:sldMk cId="0" sldId="256"/>
        </pc:sldMkLst>
        <pc:spChg chg="mod">
          <ac:chgData name="Shaw Ojeda, Myriam" userId="9d372d02-f0df-4686-a85c-289c6fe63fe1" providerId="ADAL" clId="{22E3418F-FF3D-4299-B810-0C41AB538FDB}" dt="2026-09-02T15:22:14.120" v="14" actId="20577"/>
          <ac:spMkLst>
            <pc:docMk/>
            <pc:sldMk cId="0" sldId="256"/>
            <ac:spMk id="19" creationId="{00000000-0000-0000-0000-000000000000}"/>
          </ac:spMkLst>
        </pc:spChg>
      </pc:sldChg>
      <pc:sldChg chg="modSp mod ord modNotesTx">
        <pc:chgData name="Shaw Ojeda, Myriam" userId="9d372d02-f0df-4686-a85c-289c6fe63fe1" providerId="ADAL" clId="{22E3418F-FF3D-4299-B810-0C41AB538FDB}" dt="2026-09-03T13:28:15.561" v="548" actId="20577"/>
        <pc:sldMkLst>
          <pc:docMk/>
          <pc:sldMk cId="0" sldId="257"/>
        </pc:sldMkLst>
        <pc:spChg chg="mod">
          <ac:chgData name="Shaw Ojeda, Myriam" userId="9d372d02-f0df-4686-a85c-289c6fe63fe1" providerId="ADAL" clId="{22E3418F-FF3D-4299-B810-0C41AB538FDB}" dt="2026-09-03T13:28:15.561" v="548" actId="20577"/>
          <ac:spMkLst>
            <pc:docMk/>
            <pc:sldMk cId="0" sldId="257"/>
            <ac:spMk id="25" creationId="{00000000-0000-0000-0000-000000000000}"/>
          </ac:spMkLst>
        </pc:spChg>
        <pc:spChg chg="mod">
          <ac:chgData name="Shaw Ojeda, Myriam" userId="9d372d02-f0df-4686-a85c-289c6fe63fe1" providerId="ADAL" clId="{22E3418F-FF3D-4299-B810-0C41AB538FDB}" dt="2026-09-02T16:16:51.338" v="45" actId="20577"/>
          <ac:spMkLst>
            <pc:docMk/>
            <pc:sldMk cId="0" sldId="257"/>
            <ac:spMk id="37" creationId="{00000000-0000-0000-0000-000000000000}"/>
          </ac:spMkLst>
        </pc:spChg>
      </pc:sldChg>
      <pc:sldChg chg="modNotesTx">
        <pc:chgData name="Shaw Ojeda, Myriam" userId="9d372d02-f0df-4686-a85c-289c6fe63fe1" providerId="ADAL" clId="{22E3418F-FF3D-4299-B810-0C41AB538FDB}" dt="2026-09-02T16:17:02.192" v="51" actId="20577"/>
        <pc:sldMkLst>
          <pc:docMk/>
          <pc:sldMk cId="0" sldId="258"/>
        </pc:sldMkLst>
      </pc:sldChg>
      <pc:sldChg chg="modSp mod ord modNotes modNotesTx">
        <pc:chgData name="Shaw Ojeda, Myriam" userId="9d372d02-f0df-4686-a85c-289c6fe63fe1" providerId="ADAL" clId="{22E3418F-FF3D-4299-B810-0C41AB538FDB}" dt="2026-09-02T16:33:01.466" v="535" actId="20577"/>
        <pc:sldMkLst>
          <pc:docMk/>
          <pc:sldMk cId="0" sldId="259"/>
        </pc:sldMkLst>
        <pc:spChg chg="mod">
          <ac:chgData name="Shaw Ojeda, Myriam" userId="9d372d02-f0df-4686-a85c-289c6fe63fe1" providerId="ADAL" clId="{22E3418F-FF3D-4299-B810-0C41AB538FDB}" dt="2026-09-02T16:33:01.466" v="535" actId="20577"/>
          <ac:spMkLst>
            <pc:docMk/>
            <pc:sldMk cId="0" sldId="259"/>
            <ac:spMk id="64" creationId="{00000000-0000-0000-0000-000000000000}"/>
          </ac:spMkLst>
        </pc:spChg>
      </pc:sldChg>
      <pc:sldChg chg="modNotesTx">
        <pc:chgData name="Shaw Ojeda, Myriam" userId="9d372d02-f0df-4686-a85c-289c6fe63fe1" providerId="ADAL" clId="{22E3418F-FF3D-4299-B810-0C41AB538FDB}" dt="2026-09-02T16:17:55.160" v="77" actId="20577"/>
        <pc:sldMkLst>
          <pc:docMk/>
          <pc:sldMk cId="0" sldId="260"/>
        </pc:sldMkLst>
      </pc:sldChg>
      <pc:sldChg chg="modNotesTx">
        <pc:chgData name="Shaw Ojeda, Myriam" userId="9d372d02-f0df-4686-a85c-289c6fe63fe1" providerId="ADAL" clId="{22E3418F-FF3D-4299-B810-0C41AB538FDB}" dt="2026-09-02T16:18:05.121" v="81" actId="20577"/>
        <pc:sldMkLst>
          <pc:docMk/>
          <pc:sldMk cId="0" sldId="261"/>
        </pc:sldMkLst>
      </pc:sldChg>
      <pc:sldChg chg="modNotesTx">
        <pc:chgData name="Shaw Ojeda, Myriam" userId="9d372d02-f0df-4686-a85c-289c6fe63fe1" providerId="ADAL" clId="{22E3418F-FF3D-4299-B810-0C41AB538FDB}" dt="2026-09-02T16:18:11.264" v="88" actId="20577"/>
        <pc:sldMkLst>
          <pc:docMk/>
          <pc:sldMk cId="0" sldId="262"/>
        </pc:sldMkLst>
      </pc:sldChg>
      <pc:sldChg chg="modNotesTx">
        <pc:chgData name="Shaw Ojeda, Myriam" userId="9d372d02-f0df-4686-a85c-289c6fe63fe1" providerId="ADAL" clId="{22E3418F-FF3D-4299-B810-0C41AB538FDB}" dt="2026-09-02T16:18:27.424" v="95" actId="20577"/>
        <pc:sldMkLst>
          <pc:docMk/>
          <pc:sldMk cId="0" sldId="263"/>
        </pc:sldMkLst>
      </pc:sldChg>
      <pc:sldChg chg="modSp mod modNotesTx">
        <pc:chgData name="Shaw Ojeda, Myriam" userId="9d372d02-f0df-4686-a85c-289c6fe63fe1" providerId="ADAL" clId="{22E3418F-FF3D-4299-B810-0C41AB538FDB}" dt="2026-09-02T16:46:59.651" v="544" actId="20577"/>
        <pc:sldMkLst>
          <pc:docMk/>
          <pc:sldMk cId="0" sldId="264"/>
        </pc:sldMkLst>
        <pc:spChg chg="mod">
          <ac:chgData name="Shaw Ojeda, Myriam" userId="9d372d02-f0df-4686-a85c-289c6fe63fe1" providerId="ADAL" clId="{22E3418F-FF3D-4299-B810-0C41AB538FDB}" dt="2026-09-02T16:46:59.651" v="544" actId="20577"/>
          <ac:spMkLst>
            <pc:docMk/>
            <pc:sldMk cId="0" sldId="264"/>
            <ac:spMk id="96" creationId="{00000000-0000-0000-0000-000000000000}"/>
          </ac:spMkLst>
        </pc:spChg>
      </pc:sldChg>
      <pc:sldChg chg="modNotesTx">
        <pc:chgData name="Shaw Ojeda, Myriam" userId="9d372d02-f0df-4686-a85c-289c6fe63fe1" providerId="ADAL" clId="{22E3418F-FF3D-4299-B810-0C41AB538FDB}" dt="2026-09-02T16:17:43.808" v="73" actId="20577"/>
        <pc:sldMkLst>
          <pc:docMk/>
          <pc:sldMk cId="0" sldId="265"/>
        </pc:sldMkLst>
      </pc:sldChg>
      <pc:sldChg chg="modNotesTx">
        <pc:chgData name="Shaw Ojeda, Myriam" userId="9d372d02-f0df-4686-a85c-289c6fe63fe1" providerId="ADAL" clId="{22E3418F-FF3D-4299-B810-0C41AB538FDB}" dt="2026-09-02T16:24:02.319" v="334" actId="20577"/>
        <pc:sldMkLst>
          <pc:docMk/>
          <pc:sldMk cId="0" sldId="267"/>
        </pc:sldMkLst>
      </pc:sldChg>
      <pc:sldChg chg="modNotesTx">
        <pc:chgData name="Shaw Ojeda, Myriam" userId="9d372d02-f0df-4686-a85c-289c6fe63fe1" providerId="ADAL" clId="{22E3418F-FF3D-4299-B810-0C41AB538FDB}" dt="2026-09-02T16:24:05.935" v="341" actId="20577"/>
        <pc:sldMkLst>
          <pc:docMk/>
          <pc:sldMk cId="0" sldId="268"/>
        </pc:sldMkLst>
      </pc:sldChg>
      <pc:sldChg chg="add">
        <pc:chgData name="Shaw Ojeda, Myriam" userId="9d372d02-f0df-4686-a85c-289c6fe63fe1" providerId="ADAL" clId="{22E3418F-FF3D-4299-B810-0C41AB538FDB}" dt="2026-09-03T15:33:17.944" v="549"/>
        <pc:sldMkLst>
          <pc:docMk/>
          <pc:sldMk cId="0" sldId="270"/>
        </pc:sldMkLst>
      </pc:sldChg>
      <pc:sldChg chg="modSp mod modNotesTx">
        <pc:chgData name="Shaw Ojeda, Myriam" userId="9d372d02-f0df-4686-a85c-289c6fe63fe1" providerId="ADAL" clId="{22E3418F-FF3D-4299-B810-0C41AB538FDB}" dt="2026-09-02T16:24:25.966" v="348" actId="20577"/>
        <pc:sldMkLst>
          <pc:docMk/>
          <pc:sldMk cId="0" sldId="271"/>
        </pc:sldMkLst>
        <pc:spChg chg="mod">
          <ac:chgData name="Shaw Ojeda, Myriam" userId="9d372d02-f0df-4686-a85c-289c6fe63fe1" providerId="ADAL" clId="{22E3418F-FF3D-4299-B810-0C41AB538FDB}" dt="2026-09-02T15:22:03.151" v="2" actId="403"/>
          <ac:spMkLst>
            <pc:docMk/>
            <pc:sldMk cId="0" sldId="271"/>
            <ac:spMk id="168" creationId="{00000000-0000-0000-0000-000000000000}"/>
          </ac:spMkLst>
        </pc:spChg>
      </pc:sldChg>
      <pc:sldChg chg="modSp mod modNotesTx">
        <pc:chgData name="Shaw Ojeda, Myriam" userId="9d372d02-f0df-4686-a85c-289c6fe63fe1" providerId="ADAL" clId="{22E3418F-FF3D-4299-B810-0C41AB538FDB}" dt="2026-09-03T13:27:56.666" v="546" actId="20577"/>
        <pc:sldMkLst>
          <pc:docMk/>
          <pc:sldMk cId="0" sldId="272"/>
        </pc:sldMkLst>
        <pc:spChg chg="mod">
          <ac:chgData name="Shaw Ojeda, Myriam" userId="9d372d02-f0df-4686-a85c-289c6fe63fe1" providerId="ADAL" clId="{22E3418F-FF3D-4299-B810-0C41AB538FDB}" dt="2026-09-03T13:27:56.666" v="546" actId="20577"/>
          <ac:spMkLst>
            <pc:docMk/>
            <pc:sldMk cId="0" sldId="272"/>
            <ac:spMk id="185" creationId="{00000000-0000-0000-0000-000000000000}"/>
          </ac:spMkLst>
        </pc:spChg>
      </pc:sldChg>
      <pc:sldChg chg="modNotesTx">
        <pc:chgData name="Shaw Ojeda, Myriam" userId="9d372d02-f0df-4686-a85c-289c6fe63fe1" providerId="ADAL" clId="{22E3418F-FF3D-4299-B810-0C41AB538FDB}" dt="2026-09-02T16:26:53.395" v="370" actId="5793"/>
        <pc:sldMkLst>
          <pc:docMk/>
          <pc:sldMk cId="0" sldId="273"/>
        </pc:sldMkLst>
      </pc:sldChg>
      <pc:sldChg chg="modNotesTx">
        <pc:chgData name="Shaw Ojeda, Myriam" userId="9d372d02-f0df-4686-a85c-289c6fe63fe1" providerId="ADAL" clId="{22E3418F-FF3D-4299-B810-0C41AB538FDB}" dt="2026-09-02T16:17:40.568" v="67" actId="20577"/>
        <pc:sldMkLst>
          <pc:docMk/>
          <pc:sldMk cId="2421223909" sldId="274"/>
        </pc:sldMkLst>
      </pc:sldChg>
      <pc:sldChg chg="modSp mod modNotesTx">
        <pc:chgData name="Shaw Ojeda, Myriam" userId="9d372d02-f0df-4686-a85c-289c6fe63fe1" providerId="ADAL" clId="{22E3418F-FF3D-4299-B810-0C41AB538FDB}" dt="2026-09-02T16:23:26.616" v="320" actId="20577"/>
        <pc:sldMkLst>
          <pc:docMk/>
          <pc:sldMk cId="3953172257" sldId="275"/>
        </pc:sldMkLst>
        <pc:spChg chg="mod">
          <ac:chgData name="Shaw Ojeda, Myriam" userId="9d372d02-f0df-4686-a85c-289c6fe63fe1" providerId="ADAL" clId="{22E3418F-FF3D-4299-B810-0C41AB538FDB}" dt="2026-09-02T16:23:26.616" v="320" actId="20577"/>
          <ac:spMkLst>
            <pc:docMk/>
            <pc:sldMk cId="3953172257" sldId="275"/>
            <ac:spMk id="96" creationId="{0297FDEA-B7FF-F8FD-856A-D1633025FD02}"/>
          </ac:spMkLst>
        </pc:spChg>
      </pc:sldChg>
      <pc:sldChg chg="add">
        <pc:chgData name="Shaw Ojeda, Myriam" userId="9d372d02-f0df-4686-a85c-289c6fe63fe1" providerId="ADAL" clId="{22E3418F-FF3D-4299-B810-0C41AB538FDB}" dt="2026-09-03T15:33:17.944" v="549"/>
        <pc:sldMkLst>
          <pc:docMk/>
          <pc:sldMk cId="0" sldId="276"/>
        </pc:sldMkLst>
      </pc:sldChg>
      <pc:sldChg chg="add">
        <pc:chgData name="Shaw Ojeda, Myriam" userId="9d372d02-f0df-4686-a85c-289c6fe63fe1" providerId="ADAL" clId="{22E3418F-FF3D-4299-B810-0C41AB538FDB}" dt="2026-09-03T15:33:17.944" v="549"/>
        <pc:sldMkLst>
          <pc:docMk/>
          <pc:sldMk cId="0" sldId="277"/>
        </pc:sldMkLst>
      </pc:sldChg>
      <pc:sldChg chg="add">
        <pc:chgData name="Shaw Ojeda, Myriam" userId="9d372d02-f0df-4686-a85c-289c6fe63fe1" providerId="ADAL" clId="{22E3418F-FF3D-4299-B810-0C41AB538FDB}" dt="2026-09-03T15:33:17.944" v="549"/>
        <pc:sldMkLst>
          <pc:docMk/>
          <pc:sldMk cId="0" sldId="278"/>
        </pc:sldMkLst>
      </pc:sldChg>
      <pc:sldChg chg="add">
        <pc:chgData name="Shaw Ojeda, Myriam" userId="9d372d02-f0df-4686-a85c-289c6fe63fe1" providerId="ADAL" clId="{22E3418F-FF3D-4299-B810-0C41AB538FDB}" dt="2026-09-03T15:33:17.944" v="549"/>
        <pc:sldMkLst>
          <pc:docMk/>
          <pc:sldMk cId="0" sldId="279"/>
        </pc:sldMkLst>
      </pc:sldChg>
      <pc:sldChg chg="add">
        <pc:chgData name="Shaw Ojeda, Myriam" userId="9d372d02-f0df-4686-a85c-289c6fe63fe1" providerId="ADAL" clId="{22E3418F-FF3D-4299-B810-0C41AB538FDB}" dt="2026-09-03T15:33:17.944" v="549"/>
        <pc:sldMkLst>
          <pc:docMk/>
          <pc:sldMk cId="0" sldId="280"/>
        </pc:sldMkLst>
      </pc:sldChg>
      <pc:sldChg chg="add">
        <pc:chgData name="Shaw Ojeda, Myriam" userId="9d372d02-f0df-4686-a85c-289c6fe63fe1" providerId="ADAL" clId="{22E3418F-FF3D-4299-B810-0C41AB538FDB}" dt="2026-09-03T15:33:17.944" v="549"/>
        <pc:sldMkLst>
          <pc:docMk/>
          <pc:sldMk cId="0" sldId="281"/>
        </pc:sldMkLst>
      </pc:sldChg>
      <pc:sldChg chg="add">
        <pc:chgData name="Shaw Ojeda, Myriam" userId="9d372d02-f0df-4686-a85c-289c6fe63fe1" providerId="ADAL" clId="{22E3418F-FF3D-4299-B810-0C41AB538FDB}" dt="2026-09-03T15:33:17.944" v="549"/>
        <pc:sldMkLst>
          <pc:docMk/>
          <pc:sldMk cId="0" sldId="282"/>
        </pc:sldMkLst>
      </pc:sldChg>
      <pc:sldChg chg="add">
        <pc:chgData name="Shaw Ojeda, Myriam" userId="9d372d02-f0df-4686-a85c-289c6fe63fe1" providerId="ADAL" clId="{22E3418F-FF3D-4299-B810-0C41AB538FDB}" dt="2026-09-03T15:33:17.944" v="549"/>
        <pc:sldMkLst>
          <pc:docMk/>
          <pc:sldMk cId="0" sldId="283"/>
        </pc:sldMkLst>
      </pc:sldChg>
      <pc:sldChg chg="add">
        <pc:chgData name="Shaw Ojeda, Myriam" userId="9d372d02-f0df-4686-a85c-289c6fe63fe1" providerId="ADAL" clId="{22E3418F-FF3D-4299-B810-0C41AB538FDB}" dt="2026-09-03T15:33:17.944" v="549"/>
        <pc:sldMkLst>
          <pc:docMk/>
          <pc:sldMk cId="0" sldId="284"/>
        </pc:sldMkLst>
      </pc:sldChg>
      <pc:sldChg chg="add">
        <pc:chgData name="Shaw Ojeda, Myriam" userId="9d372d02-f0df-4686-a85c-289c6fe63fe1" providerId="ADAL" clId="{22E3418F-FF3D-4299-B810-0C41AB538FDB}" dt="2026-09-03T15:33:17.944" v="549"/>
        <pc:sldMkLst>
          <pc:docMk/>
          <pc:sldMk cId="0" sldId="285"/>
        </pc:sldMkLst>
      </pc:sldChg>
      <pc:sldChg chg="add">
        <pc:chgData name="Shaw Ojeda, Myriam" userId="9d372d02-f0df-4686-a85c-289c6fe63fe1" providerId="ADAL" clId="{22E3418F-FF3D-4299-B810-0C41AB538FDB}" dt="2026-09-03T15:33:17.944" v="549"/>
        <pc:sldMkLst>
          <pc:docMk/>
          <pc:sldMk cId="0" sldId="286"/>
        </pc:sldMkLst>
      </pc:sldChg>
      <pc:sldChg chg="modSp add mod">
        <pc:chgData name="Shaw Ojeda, Myriam" userId="9d372d02-f0df-4686-a85c-289c6fe63fe1" providerId="ADAL" clId="{22E3418F-FF3D-4299-B810-0C41AB538FDB}" dt="2026-09-04T13:41:22.623" v="553" actId="20577"/>
        <pc:sldMkLst>
          <pc:docMk/>
          <pc:sldMk cId="0" sldId="287"/>
        </pc:sldMkLst>
        <pc:spChg chg="mod">
          <ac:chgData name="Shaw Ojeda, Myriam" userId="9d372d02-f0df-4686-a85c-289c6fe63fe1" providerId="ADAL" clId="{22E3418F-FF3D-4299-B810-0C41AB538FDB}" dt="2026-09-04T13:41:22.623" v="553" actId="20577"/>
          <ac:spMkLst>
            <pc:docMk/>
            <pc:sldMk cId="0" sldId="287"/>
            <ac:spMk id="15" creationId="{00000000-0000-0000-0000-000000000000}"/>
          </ac:spMkLst>
        </pc:spChg>
      </pc:sldChg>
      <pc:sldChg chg="modSp add mod">
        <pc:chgData name="Shaw Ojeda, Myriam" userId="9d372d02-f0df-4686-a85c-289c6fe63fe1" providerId="ADAL" clId="{22E3418F-FF3D-4299-B810-0C41AB538FDB}" dt="2026-09-04T13:41:33.212" v="554" actId="20577"/>
        <pc:sldMkLst>
          <pc:docMk/>
          <pc:sldMk cId="0" sldId="288"/>
        </pc:sldMkLst>
        <pc:spChg chg="mod">
          <ac:chgData name="Shaw Ojeda, Myriam" userId="9d372d02-f0df-4686-a85c-289c6fe63fe1" providerId="ADAL" clId="{22E3418F-FF3D-4299-B810-0C41AB538FDB}" dt="2026-09-04T13:41:33.212" v="554" actId="20577"/>
          <ac:spMkLst>
            <pc:docMk/>
            <pc:sldMk cId="0" sldId="288"/>
            <ac:spMk id="13" creationId="{00000000-0000-0000-0000-000000000000}"/>
          </ac:spMkLst>
        </pc:spChg>
      </pc:sldChg>
      <pc:sldChg chg="add">
        <pc:chgData name="Shaw Ojeda, Myriam" userId="9d372d02-f0df-4686-a85c-289c6fe63fe1" providerId="ADAL" clId="{22E3418F-FF3D-4299-B810-0C41AB538FDB}" dt="2026-09-03T15:33:17.944" v="549"/>
        <pc:sldMkLst>
          <pc:docMk/>
          <pc:sldMk cId="0" sldId="289"/>
        </pc:sldMkLst>
      </pc:sldChg>
      <pc:sldChg chg="add">
        <pc:chgData name="Shaw Ojeda, Myriam" userId="9d372d02-f0df-4686-a85c-289c6fe63fe1" providerId="ADAL" clId="{22E3418F-FF3D-4299-B810-0C41AB538FDB}" dt="2026-09-03T15:33:17.944" v="549"/>
        <pc:sldMkLst>
          <pc:docMk/>
          <pc:sldMk cId="1834531190" sldId="290"/>
        </pc:sldMkLst>
      </pc:sldChg>
      <pc:sldChg chg="add">
        <pc:chgData name="Shaw Ojeda, Myriam" userId="9d372d02-f0df-4686-a85c-289c6fe63fe1" providerId="ADAL" clId="{22E3418F-FF3D-4299-B810-0C41AB538FDB}" dt="2026-09-03T15:33:17.944" v="549"/>
        <pc:sldMkLst>
          <pc:docMk/>
          <pc:sldMk cId="1356026259" sldId="291"/>
        </pc:sldMkLst>
      </pc:sldChg>
      <pc:sldChg chg="add">
        <pc:chgData name="Shaw Ojeda, Myriam" userId="9d372d02-f0df-4686-a85c-289c6fe63fe1" providerId="ADAL" clId="{22E3418F-FF3D-4299-B810-0C41AB538FDB}" dt="2026-09-03T15:33:17.944" v="549"/>
        <pc:sldMkLst>
          <pc:docMk/>
          <pc:sldMk cId="3134393142" sldId="292"/>
        </pc:sldMkLst>
      </pc:sldChg>
      <pc:sldChg chg="add">
        <pc:chgData name="Shaw Ojeda, Myriam" userId="9d372d02-f0df-4686-a85c-289c6fe63fe1" providerId="ADAL" clId="{22E3418F-FF3D-4299-B810-0C41AB538FDB}" dt="2026-09-03T15:33:17.944" v="549"/>
        <pc:sldMkLst>
          <pc:docMk/>
          <pc:sldMk cId="0" sldId="2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Sangita </a:t>
            </a:r>
            <a:endParaRPr dirty="0"/>
          </a:p>
        </p:txBody>
      </p:sp>
      <p:sp>
        <p:nvSpPr>
          <p:cNvPr id="17" name="Google Shape;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Myriam </a:t>
            </a:r>
            <a:endParaRPr dirty="0"/>
          </a:p>
        </p:txBody>
      </p:sp>
      <p:sp>
        <p:nvSpPr>
          <p:cNvPr id="86" name="Google Shape;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f6aa643d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Sangita </a:t>
            </a:r>
            <a:endParaRPr dirty="0"/>
          </a:p>
        </p:txBody>
      </p:sp>
      <p:sp>
        <p:nvSpPr>
          <p:cNvPr id="94" name="Google Shape;94;g3f6aa643d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673EEE90-1B93-C68A-A1DF-7A8C54B06245}"/>
            </a:ext>
          </a:extLst>
        </p:cNvPr>
        <p:cNvGrpSpPr/>
        <p:nvPr/>
      </p:nvGrpSpPr>
      <p:grpSpPr>
        <a:xfrm>
          <a:off x="0" y="0"/>
          <a:ext cx="0" cy="0"/>
          <a:chOff x="0" y="0"/>
          <a:chExt cx="0" cy="0"/>
        </a:xfrm>
      </p:grpSpPr>
      <p:sp>
        <p:nvSpPr>
          <p:cNvPr id="93" name="Google Shape;93;g3f6aa643d3d_0_0:notes">
            <a:extLst>
              <a:ext uri="{FF2B5EF4-FFF2-40B4-BE49-F238E27FC236}">
                <a16:creationId xmlns:a16="http://schemas.microsoft.com/office/drawing/2014/main" id="{FCA1E6E0-84DA-1231-ABA2-39F2E99222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 </a:t>
            </a:r>
            <a:endParaRPr dirty="0"/>
          </a:p>
        </p:txBody>
      </p:sp>
      <p:sp>
        <p:nvSpPr>
          <p:cNvPr id="94" name="Google Shape;94;g3f6aa643d3d_0_0:notes">
            <a:extLst>
              <a:ext uri="{FF2B5EF4-FFF2-40B4-BE49-F238E27FC236}">
                <a16:creationId xmlns:a16="http://schemas.microsoft.com/office/drawing/2014/main" id="{3029AEE5-BF55-F8BA-6323-539DD91D8D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9168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Myriam</a:t>
            </a:r>
            <a:endParaRPr dirty="0"/>
          </a:p>
        </p:txBody>
      </p:sp>
      <p:sp>
        <p:nvSpPr>
          <p:cNvPr id="124" name="Google Shape;12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Myriam </a:t>
            </a:r>
            <a:endParaRPr dirty="0"/>
          </a:p>
        </p:txBody>
      </p:sp>
      <p:sp>
        <p:nvSpPr>
          <p:cNvPr id="129" name="Google Shape;12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Myriam </a:t>
            </a:r>
            <a:endParaRPr dirty="0"/>
          </a:p>
        </p:txBody>
      </p:sp>
      <p:sp>
        <p:nvSpPr>
          <p:cNvPr id="163" name="Google Shape;16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Sangita </a:t>
            </a:r>
            <a:endParaRPr dirty="0"/>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 </a:t>
            </a:r>
            <a:endParaRPr dirty="0"/>
          </a:p>
        </p:txBody>
      </p:sp>
      <p:sp>
        <p:nvSpPr>
          <p:cNvPr id="192" name="Google Shape;19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Sangita </a:t>
            </a:r>
            <a:endParaRPr dirty="0"/>
          </a:p>
        </p:txBody>
      </p:sp>
      <p:sp>
        <p:nvSpPr>
          <p:cNvPr id="60" name="Google Shape;6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
        <p:cNvGrpSpPr/>
        <p:nvPr/>
      </p:nvGrpSpPr>
      <p:grpSpPr>
        <a:xfrm>
          <a:off x="0" y="0"/>
          <a:ext cx="0" cy="0"/>
          <a:chOff x="0" y="0"/>
          <a:chExt cx="0" cy="0"/>
        </a:xfrm>
      </p:grpSpPr>
      <p:sp>
        <p:nvSpPr>
          <p:cNvPr id="22" name="Google Shape;2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Sangita </a:t>
            </a:r>
            <a:endParaRPr dirty="0"/>
          </a:p>
        </p:txBody>
      </p:sp>
      <p:sp>
        <p:nvSpPr>
          <p:cNvPr id="23" name="Google Shape;2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a:t>
            </a:r>
            <a:endParaRPr dirty="0"/>
          </a:p>
        </p:txBody>
      </p:sp>
      <p:sp>
        <p:nvSpPr>
          <p:cNvPr id="52" name="Google Shape;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90F1D884-D987-BAC9-3DDF-F1A6E597F06E}"/>
            </a:ext>
          </a:extLst>
        </p:cNvPr>
        <p:cNvGrpSpPr/>
        <p:nvPr/>
      </p:nvGrpSpPr>
      <p:grpSpPr>
        <a:xfrm>
          <a:off x="0" y="0"/>
          <a:ext cx="0" cy="0"/>
          <a:chOff x="0" y="0"/>
          <a:chExt cx="0" cy="0"/>
        </a:xfrm>
      </p:grpSpPr>
      <p:sp>
        <p:nvSpPr>
          <p:cNvPr id="93" name="Google Shape;93;g3f6aa643d3d_0_0:notes">
            <a:extLst>
              <a:ext uri="{FF2B5EF4-FFF2-40B4-BE49-F238E27FC236}">
                <a16:creationId xmlns:a16="http://schemas.microsoft.com/office/drawing/2014/main" id="{4A937119-DF69-FB93-FF45-3EBD8BED26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a:t>
            </a:r>
            <a:endParaRPr dirty="0"/>
          </a:p>
        </p:txBody>
      </p:sp>
      <p:sp>
        <p:nvSpPr>
          <p:cNvPr id="94" name="Google Shape;94;g3f6aa643d3d_0_0:notes">
            <a:extLst>
              <a:ext uri="{FF2B5EF4-FFF2-40B4-BE49-F238E27FC236}">
                <a16:creationId xmlns:a16="http://schemas.microsoft.com/office/drawing/2014/main" id="{B4313F6B-BCAF-D3B9-B36C-061E95B500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650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a:t>
            </a:r>
            <a:endParaRPr dirty="0"/>
          </a:p>
        </p:txBody>
      </p:sp>
      <p:sp>
        <p:nvSpPr>
          <p:cNvPr id="99" name="Google Shape;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Sara</a:t>
            </a:r>
            <a:endParaRPr dirty="0"/>
          </a:p>
        </p:txBody>
      </p:sp>
      <p:sp>
        <p:nvSpPr>
          <p:cNvPr id="68" name="Google Shape;6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Sara</a:t>
            </a:r>
            <a:endParaRPr dirty="0"/>
          </a:p>
        </p:txBody>
      </p:sp>
      <p:sp>
        <p:nvSpPr>
          <p:cNvPr id="73" name="Google Shape;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Andrea </a:t>
            </a:r>
            <a:endParaRPr dirty="0"/>
          </a:p>
        </p:txBody>
      </p:sp>
      <p:sp>
        <p:nvSpPr>
          <p:cNvPr id="81" name="Google Shape;8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18"/>
        <p:cNvGrpSpPr/>
        <p:nvPr/>
      </p:nvGrpSpPr>
      <p:grpSpPr>
        <a:xfrm>
          <a:off x="0" y="0"/>
          <a:ext cx="0" cy="0"/>
          <a:chOff x="0" y="0"/>
          <a:chExt cx="0" cy="0"/>
        </a:xfrm>
      </p:grpSpPr>
      <p:sp>
        <p:nvSpPr>
          <p:cNvPr id="19" name="Google Shape;19;p3"/>
          <p:cNvSpPr txBox="1"/>
          <p:nvPr/>
        </p:nvSpPr>
        <p:spPr>
          <a:xfrm>
            <a:off x="1005840" y="1828800"/>
            <a:ext cx="10149840" cy="279563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700" b="1" i="0" u="none" strike="noStrike" cap="none" dirty="0">
                <a:solidFill>
                  <a:srgbClr val="8FC7C7"/>
                </a:solidFill>
                <a:latin typeface="Calibri"/>
                <a:ea typeface="Calibri"/>
                <a:cs typeface="Calibri"/>
                <a:sym typeface="Calibri"/>
              </a:rPr>
              <a:t>OHIO PHARMACISTS ASSOCIATION</a:t>
            </a:r>
            <a:endParaRPr dirty="0"/>
          </a:p>
          <a:p>
            <a:pPr marL="0" marR="0" lvl="0" indent="0" algn="l" rtl="0">
              <a:spcBef>
                <a:spcPts val="1600"/>
              </a:spcBef>
              <a:spcAft>
                <a:spcPts val="0"/>
              </a:spcAft>
              <a:buNone/>
            </a:pPr>
            <a:r>
              <a:rPr lang="en-US" sz="4600" b="1" i="0" u="none" strike="noStrike" cap="none" dirty="0">
                <a:solidFill>
                  <a:srgbClr val="FFFFFF"/>
                </a:solidFill>
                <a:latin typeface="Cambria"/>
                <a:ea typeface="Cambria"/>
                <a:cs typeface="Cambria"/>
                <a:sym typeface="Cambria"/>
              </a:rPr>
              <a:t>Independent Special Interest Group (ISIG)</a:t>
            </a:r>
            <a:endParaRPr dirty="0"/>
          </a:p>
          <a:p>
            <a:pPr marL="0" marR="0" lvl="0" indent="0" algn="l" rtl="0">
              <a:spcBef>
                <a:spcPts val="2200"/>
              </a:spcBef>
              <a:spcAft>
                <a:spcPts val="0"/>
              </a:spcAft>
              <a:buNone/>
            </a:pPr>
            <a:r>
              <a:rPr lang="en-US" sz="2000" b="0" i="0" u="none" strike="noStrike" cap="none" dirty="0">
                <a:solidFill>
                  <a:srgbClr val="C9D4E0"/>
                </a:solidFill>
                <a:latin typeface="Calibri"/>
                <a:ea typeface="Calibri"/>
                <a:cs typeface="Calibri"/>
                <a:sym typeface="Calibri"/>
              </a:rPr>
              <a:t>First Meeting of the 2026-2027 </a:t>
            </a:r>
            <a:r>
              <a:rPr lang="en-US" sz="2000" dirty="0">
                <a:solidFill>
                  <a:srgbClr val="C9D4E0"/>
                </a:solidFill>
                <a:latin typeface="Calibri"/>
                <a:ea typeface="Calibri"/>
                <a:cs typeface="Calibri"/>
                <a:sym typeface="Calibri"/>
              </a:rPr>
              <a:t>SIG</a:t>
            </a:r>
            <a:r>
              <a:rPr lang="en-US" sz="2000" b="0" i="0" u="none" strike="noStrike" cap="none" dirty="0">
                <a:solidFill>
                  <a:srgbClr val="C9D4E0"/>
                </a:solidFill>
                <a:latin typeface="Calibri"/>
                <a:ea typeface="Calibri"/>
                <a:cs typeface="Calibri"/>
                <a:sym typeface="Calibri"/>
              </a:rPr>
              <a:t> Year</a:t>
            </a:r>
            <a:endParaRPr dirty="0"/>
          </a:p>
          <a:p>
            <a:pPr marL="0" marR="0" lvl="0" indent="0" algn="l" rtl="0">
              <a:spcBef>
                <a:spcPts val="600"/>
              </a:spcBef>
              <a:spcAft>
                <a:spcPts val="0"/>
              </a:spcAft>
              <a:buNone/>
            </a:pPr>
            <a:r>
              <a:rPr lang="en-US" sz="1600" b="0" i="0" u="none" strike="noStrike" cap="none" dirty="0">
                <a:solidFill>
                  <a:srgbClr val="C9D4E0"/>
                </a:solidFill>
                <a:latin typeface="Calibri"/>
                <a:ea typeface="Calibri"/>
                <a:cs typeface="Calibri"/>
                <a:sym typeface="Calibri"/>
              </a:rPr>
              <a:t>Thursday, September 3, 2026  |  12- 2:00 PM  |  Microsoft Teams</a:t>
            </a:r>
            <a:endParaRPr dirty="0"/>
          </a:p>
        </p:txBody>
      </p:sp>
      <p:sp>
        <p:nvSpPr>
          <p:cNvPr id="20" name="Google Shape;20;p3"/>
          <p:cNvSpPr txBox="1"/>
          <p:nvPr/>
        </p:nvSpPr>
        <p:spPr>
          <a:xfrm>
            <a:off x="1005840" y="5715000"/>
            <a:ext cx="10149840" cy="215444"/>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0" b="0" i="0" u="none" strike="noStrike" cap="none" dirty="0">
                <a:solidFill>
                  <a:srgbClr val="9FB0C4"/>
                </a:solidFill>
                <a:latin typeface="Calibri"/>
                <a:ea typeface="Calibri"/>
                <a:cs typeface="Calibri"/>
                <a:sym typeface="Calibri"/>
              </a:rPr>
              <a:t>Co-Chairs: Andrea Kowalski and Sangita Patel   |   Staff Liaison: Myriam Shaw Ojeda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endParaRPr lang="en-US" sz="933"/>
          </a:p>
        </p:txBody>
      </p:sp>
      <p:sp>
        <p:nvSpPr>
          <p:cNvPr id="3" name="TextBox 3"/>
          <p:cNvSpPr txBox="1"/>
          <p:nvPr/>
        </p:nvSpPr>
        <p:spPr>
          <a:xfrm>
            <a:off x="2187157" y="1521039"/>
            <a:ext cx="7987544" cy="2763513"/>
          </a:xfrm>
          <a:prstGeom prst="rect">
            <a:avLst/>
          </a:prstGeom>
        </p:spPr>
        <p:txBody>
          <a:bodyPr lIns="0" tIns="0" rIns="0" bIns="0" rtlCol="0" anchor="t">
            <a:spAutoFit/>
          </a:bodyPr>
          <a:lstStyle/>
          <a:p>
            <a:pPr algn="ctr">
              <a:lnSpc>
                <a:spcPts val="7374"/>
              </a:lnSpc>
              <a:spcBef>
                <a:spcPct val="0"/>
              </a:spcBef>
            </a:pPr>
            <a:r>
              <a:rPr lang="en-US" sz="5267" b="1">
                <a:solidFill>
                  <a:srgbClr val="FFFFFF"/>
                </a:solidFill>
                <a:latin typeface="Gotham Bold"/>
                <a:ea typeface="Gotham Bold"/>
                <a:cs typeface="Gotham Bold"/>
                <a:sym typeface="Gotham Bold"/>
              </a:rPr>
              <a:t>RURAL HEALTH TRANSFORMATION PHARMACY INITIATIVE</a:t>
            </a:r>
          </a:p>
        </p:txBody>
      </p:sp>
      <p:sp>
        <p:nvSpPr>
          <p:cNvPr id="4" name="TextBox 4"/>
          <p:cNvSpPr txBox="1"/>
          <p:nvPr/>
        </p:nvSpPr>
        <p:spPr>
          <a:xfrm>
            <a:off x="3039530" y="559761"/>
            <a:ext cx="6112940" cy="889859"/>
          </a:xfrm>
          <a:prstGeom prst="rect">
            <a:avLst/>
          </a:prstGeom>
        </p:spPr>
        <p:txBody>
          <a:bodyPr lIns="0" tIns="0" rIns="0" bIns="0" rtlCol="0" anchor="t">
            <a:spAutoFit/>
          </a:bodyPr>
          <a:lstStyle/>
          <a:p>
            <a:pPr algn="ctr">
              <a:lnSpc>
                <a:spcPts val="7618"/>
              </a:lnSpc>
              <a:spcBef>
                <a:spcPct val="0"/>
              </a:spcBef>
            </a:pPr>
            <a:r>
              <a:rPr lang="en-US" sz="5441">
                <a:solidFill>
                  <a:srgbClr val="FFFFFF"/>
                </a:solidFill>
                <a:latin typeface="Gotham"/>
                <a:ea typeface="Gotham"/>
                <a:cs typeface="Gotham"/>
                <a:sym typeface="Gotham"/>
              </a:rPr>
              <a:t>OPA</a:t>
            </a:r>
          </a:p>
        </p:txBody>
      </p:sp>
      <p:sp>
        <p:nvSpPr>
          <p:cNvPr id="5" name="AutoShape 5"/>
          <p:cNvSpPr/>
          <p:nvPr/>
        </p:nvSpPr>
        <p:spPr>
          <a:xfrm>
            <a:off x="1186000" y="692150"/>
            <a:ext cx="9820001" cy="0"/>
          </a:xfrm>
          <a:prstGeom prst="line">
            <a:avLst/>
          </a:prstGeom>
          <a:ln w="19050" cap="flat">
            <a:solidFill>
              <a:srgbClr val="FFFFFF"/>
            </a:solidFill>
            <a:prstDash val="solid"/>
            <a:headEnd type="none" w="sm" len="sm"/>
            <a:tailEnd type="none" w="sm" len="sm"/>
          </a:ln>
        </p:spPr>
        <p:txBody>
          <a:bodyPr/>
          <a:lstStyle/>
          <a:p>
            <a:endParaRPr lang="en-US" sz="933"/>
          </a:p>
        </p:txBody>
      </p:sp>
      <p:sp>
        <p:nvSpPr>
          <p:cNvPr id="6" name="AutoShape 6"/>
          <p:cNvSpPr/>
          <p:nvPr/>
        </p:nvSpPr>
        <p:spPr>
          <a:xfrm>
            <a:off x="1631872" y="6172200"/>
            <a:ext cx="9374129" cy="6350"/>
          </a:xfrm>
          <a:prstGeom prst="line">
            <a:avLst/>
          </a:prstGeom>
          <a:ln w="19050" cap="flat">
            <a:solidFill>
              <a:srgbClr val="FFFFFF"/>
            </a:solidFill>
            <a:prstDash val="solid"/>
            <a:headEnd type="none" w="sm" len="sm"/>
            <a:tailEnd type="none" w="sm" len="sm"/>
          </a:ln>
        </p:spPr>
        <p:txBody>
          <a:bodyPr/>
          <a:lstStyle/>
          <a:p>
            <a:endParaRPr lang="en-US" sz="933"/>
          </a:p>
        </p:txBody>
      </p:sp>
      <p:sp>
        <p:nvSpPr>
          <p:cNvPr id="7" name="TextBox 7"/>
          <p:cNvSpPr txBox="1"/>
          <p:nvPr/>
        </p:nvSpPr>
        <p:spPr>
          <a:xfrm>
            <a:off x="3201860" y="5465935"/>
            <a:ext cx="5788282" cy="410305"/>
          </a:xfrm>
          <a:prstGeom prst="rect">
            <a:avLst/>
          </a:prstGeom>
        </p:spPr>
        <p:txBody>
          <a:bodyPr lIns="0" tIns="0" rIns="0" bIns="0" rtlCol="0" anchor="t">
            <a:spAutoFit/>
          </a:bodyPr>
          <a:lstStyle/>
          <a:p>
            <a:pPr algn="ctr">
              <a:lnSpc>
                <a:spcPts val="3531"/>
              </a:lnSpc>
              <a:spcBef>
                <a:spcPct val="0"/>
              </a:spcBef>
            </a:pPr>
            <a:r>
              <a:rPr lang="en-US" sz="2522">
                <a:solidFill>
                  <a:srgbClr val="FFFFFF"/>
                </a:solidFill>
                <a:latin typeface="Gotham"/>
                <a:ea typeface="Gotham"/>
                <a:cs typeface="Gotham"/>
                <a:sym typeface="Gotham"/>
              </a:rPr>
              <a:t>An Overview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77777"/>
            </a:stretch>
          </a:blipFill>
        </p:spPr>
        <p:txBody>
          <a:bodyPr/>
          <a:lstStyle/>
          <a:p>
            <a:endParaRPr lang="en-US" sz="933"/>
          </a:p>
        </p:txBody>
      </p:sp>
      <p:sp>
        <p:nvSpPr>
          <p:cNvPr id="3" name="Freeform 3"/>
          <p:cNvSpPr/>
          <p:nvPr/>
        </p:nvSpPr>
        <p:spPr>
          <a:xfrm>
            <a:off x="5424501" y="934611"/>
            <a:ext cx="7487848" cy="4988779"/>
          </a:xfrm>
          <a:custGeom>
            <a:avLst/>
            <a:gdLst/>
            <a:ahLst/>
            <a:cxnLst/>
            <a:rect l="l" t="t" r="r" b="b"/>
            <a:pathLst>
              <a:path w="11231772" h="7483168">
                <a:moveTo>
                  <a:pt x="0" y="0"/>
                </a:moveTo>
                <a:lnTo>
                  <a:pt x="11231772" y="0"/>
                </a:lnTo>
                <a:lnTo>
                  <a:pt x="11231772" y="7483168"/>
                </a:lnTo>
                <a:lnTo>
                  <a:pt x="0" y="7483168"/>
                </a:lnTo>
                <a:lnTo>
                  <a:pt x="0" y="0"/>
                </a:lnTo>
                <a:close/>
              </a:path>
            </a:pathLst>
          </a:custGeom>
          <a:blipFill>
            <a:blip r:embed="rId3"/>
            <a:stretch>
              <a:fillRect/>
            </a:stretch>
          </a:blipFill>
        </p:spPr>
        <p:txBody>
          <a:bodyPr/>
          <a:lstStyle/>
          <a:p>
            <a:endParaRPr lang="en-US" sz="933"/>
          </a:p>
        </p:txBody>
      </p:sp>
      <p:sp>
        <p:nvSpPr>
          <p:cNvPr id="4" name="TextBox 4"/>
          <p:cNvSpPr txBox="1"/>
          <p:nvPr/>
        </p:nvSpPr>
        <p:spPr>
          <a:xfrm>
            <a:off x="1040434" y="2348516"/>
            <a:ext cx="4850431" cy="2398862"/>
          </a:xfrm>
          <a:prstGeom prst="rect">
            <a:avLst/>
          </a:prstGeom>
        </p:spPr>
        <p:txBody>
          <a:bodyPr lIns="0" tIns="0" rIns="0" bIns="0" rtlCol="0" anchor="t">
            <a:spAutoFit/>
          </a:bodyPr>
          <a:lstStyle/>
          <a:p>
            <a:pPr marL="544425" lvl="1" indent="-272212">
              <a:lnSpc>
                <a:spcPts val="4816"/>
              </a:lnSpc>
              <a:buAutoNum type="arabicPeriod"/>
            </a:pPr>
            <a:r>
              <a:rPr lang="en-US" sz="2521">
                <a:solidFill>
                  <a:srgbClr val="FFFFFF"/>
                </a:solidFill>
                <a:latin typeface="Poppins"/>
                <a:ea typeface="Poppins"/>
                <a:cs typeface="Poppins"/>
                <a:sym typeface="Poppins"/>
              </a:rPr>
              <a:t>History of RHTP</a:t>
            </a:r>
          </a:p>
          <a:p>
            <a:pPr marL="544425" lvl="1" indent="-272212">
              <a:lnSpc>
                <a:spcPts val="4816"/>
              </a:lnSpc>
              <a:buAutoNum type="arabicPeriod"/>
            </a:pPr>
            <a:r>
              <a:rPr lang="en-US" sz="2521">
                <a:solidFill>
                  <a:srgbClr val="FFFFFF"/>
                </a:solidFill>
                <a:latin typeface="Poppins"/>
                <a:ea typeface="Poppins"/>
                <a:cs typeface="Poppins"/>
                <a:sym typeface="Poppins"/>
              </a:rPr>
              <a:t>Ohio Proposal </a:t>
            </a:r>
          </a:p>
          <a:p>
            <a:pPr marL="544425" lvl="1" indent="-272212">
              <a:lnSpc>
                <a:spcPts val="4816"/>
              </a:lnSpc>
              <a:buAutoNum type="arabicPeriod"/>
            </a:pPr>
            <a:r>
              <a:rPr lang="en-US" sz="2521">
                <a:solidFill>
                  <a:srgbClr val="FFFFFF"/>
                </a:solidFill>
                <a:latin typeface="Poppins"/>
                <a:ea typeface="Poppins"/>
                <a:cs typeface="Poppins"/>
                <a:sym typeface="Poppins"/>
              </a:rPr>
              <a:t>OPA Workplan </a:t>
            </a:r>
          </a:p>
          <a:p>
            <a:pPr marL="544425" lvl="1" indent="-272212">
              <a:lnSpc>
                <a:spcPts val="4816"/>
              </a:lnSpc>
              <a:buAutoNum type="arabicPeriod"/>
            </a:pPr>
            <a:r>
              <a:rPr lang="en-US" sz="2521">
                <a:solidFill>
                  <a:srgbClr val="FFFFFF"/>
                </a:solidFill>
                <a:latin typeface="Poppins"/>
                <a:ea typeface="Poppins"/>
                <a:cs typeface="Poppins"/>
                <a:sym typeface="Poppins"/>
              </a:rPr>
              <a:t>How to get involved? </a:t>
            </a:r>
          </a:p>
        </p:txBody>
      </p:sp>
      <p:sp>
        <p:nvSpPr>
          <p:cNvPr id="5" name="TextBox 5"/>
          <p:cNvSpPr txBox="1"/>
          <p:nvPr/>
        </p:nvSpPr>
        <p:spPr>
          <a:xfrm>
            <a:off x="1104131" y="763420"/>
            <a:ext cx="3910222" cy="724814"/>
          </a:xfrm>
          <a:prstGeom prst="rect">
            <a:avLst/>
          </a:prstGeom>
        </p:spPr>
        <p:txBody>
          <a:bodyPr lIns="0" tIns="0" rIns="0" bIns="0" rtlCol="0" anchor="t">
            <a:spAutoFit/>
          </a:bodyPr>
          <a:lstStyle/>
          <a:p>
            <a:pPr>
              <a:lnSpc>
                <a:spcPts val="6156"/>
              </a:lnSpc>
              <a:spcBef>
                <a:spcPct val="0"/>
              </a:spcBef>
            </a:pPr>
            <a:r>
              <a:rPr lang="en-US" sz="4398" b="1">
                <a:solidFill>
                  <a:srgbClr val="FFFFFF"/>
                </a:solidFill>
                <a:latin typeface="Gotham Bold"/>
                <a:ea typeface="Gotham Bold"/>
                <a:cs typeface="Gotham Bold"/>
                <a:sym typeface="Gotham Bold"/>
              </a:rPr>
              <a:t>OVERVIEW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51500" b="-26277"/>
            </a:stretch>
          </a:blipFill>
        </p:spPr>
        <p:txBody>
          <a:bodyPr/>
          <a:lstStyle/>
          <a:p>
            <a:endParaRPr lang="en-US" sz="933"/>
          </a:p>
        </p:txBody>
      </p:sp>
      <p:sp>
        <p:nvSpPr>
          <p:cNvPr id="3" name="Freeform 3"/>
          <p:cNvSpPr/>
          <p:nvPr/>
        </p:nvSpPr>
        <p:spPr>
          <a:xfrm>
            <a:off x="-4448660" y="-1228904"/>
            <a:ext cx="10917147" cy="3227871"/>
          </a:xfrm>
          <a:custGeom>
            <a:avLst/>
            <a:gdLst/>
            <a:ahLst/>
            <a:cxnLst/>
            <a:rect l="l" t="t" r="r" b="b"/>
            <a:pathLst>
              <a:path w="16375721" h="4841807">
                <a:moveTo>
                  <a:pt x="0" y="0"/>
                </a:moveTo>
                <a:lnTo>
                  <a:pt x="16375721" y="0"/>
                </a:lnTo>
                <a:lnTo>
                  <a:pt x="16375721" y="4841806"/>
                </a:lnTo>
                <a:lnTo>
                  <a:pt x="0" y="484180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sz="933"/>
          </a:p>
        </p:txBody>
      </p:sp>
      <p:sp>
        <p:nvSpPr>
          <p:cNvPr id="4" name="Freeform 4"/>
          <p:cNvSpPr/>
          <p:nvPr/>
        </p:nvSpPr>
        <p:spPr>
          <a:xfrm>
            <a:off x="-99139" y="-9949754"/>
            <a:ext cx="9501343" cy="10635554"/>
          </a:xfrm>
          <a:custGeom>
            <a:avLst/>
            <a:gdLst/>
            <a:ahLst/>
            <a:cxnLst/>
            <a:rect l="l" t="t" r="r" b="b"/>
            <a:pathLst>
              <a:path w="14252015" h="15953331">
                <a:moveTo>
                  <a:pt x="0" y="0"/>
                </a:moveTo>
                <a:lnTo>
                  <a:pt x="14252014" y="0"/>
                </a:lnTo>
                <a:lnTo>
                  <a:pt x="14252014" y="15953331"/>
                </a:lnTo>
                <a:lnTo>
                  <a:pt x="0" y="159533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sz="933"/>
          </a:p>
        </p:txBody>
      </p:sp>
      <p:sp>
        <p:nvSpPr>
          <p:cNvPr id="5" name="Freeform 5"/>
          <p:cNvSpPr/>
          <p:nvPr/>
        </p:nvSpPr>
        <p:spPr>
          <a:xfrm>
            <a:off x="7866494" y="1997446"/>
            <a:ext cx="3639706" cy="3844439"/>
          </a:xfrm>
          <a:custGeom>
            <a:avLst/>
            <a:gdLst/>
            <a:ahLst/>
            <a:cxnLst/>
            <a:rect l="l" t="t" r="r" b="b"/>
            <a:pathLst>
              <a:path w="5459559" h="5766659">
                <a:moveTo>
                  <a:pt x="0" y="0"/>
                </a:moveTo>
                <a:lnTo>
                  <a:pt x="5459559" y="0"/>
                </a:lnTo>
                <a:lnTo>
                  <a:pt x="5459559" y="5766659"/>
                </a:lnTo>
                <a:lnTo>
                  <a:pt x="0" y="5766659"/>
                </a:lnTo>
                <a:lnTo>
                  <a:pt x="0" y="0"/>
                </a:lnTo>
                <a:close/>
              </a:path>
            </a:pathLst>
          </a:custGeom>
          <a:blipFill>
            <a:blip r:embed="rId5"/>
            <a:stretch>
              <a:fillRect/>
            </a:stretch>
          </a:blipFill>
        </p:spPr>
        <p:txBody>
          <a:bodyPr/>
          <a:lstStyle/>
          <a:p>
            <a:endParaRPr lang="en-US" sz="933"/>
          </a:p>
        </p:txBody>
      </p:sp>
      <p:sp>
        <p:nvSpPr>
          <p:cNvPr id="6" name="TextBox 6"/>
          <p:cNvSpPr txBox="1"/>
          <p:nvPr/>
        </p:nvSpPr>
        <p:spPr>
          <a:xfrm>
            <a:off x="552589" y="609600"/>
            <a:ext cx="7553743" cy="621004"/>
          </a:xfrm>
          <a:prstGeom prst="rect">
            <a:avLst/>
          </a:prstGeom>
        </p:spPr>
        <p:txBody>
          <a:bodyPr lIns="0" tIns="0" rIns="0" bIns="0" rtlCol="0" anchor="t">
            <a:spAutoFit/>
          </a:bodyPr>
          <a:lstStyle/>
          <a:p>
            <a:pPr>
              <a:lnSpc>
                <a:spcPts val="5331"/>
              </a:lnSpc>
              <a:spcBef>
                <a:spcPct val="0"/>
              </a:spcBef>
            </a:pPr>
            <a:r>
              <a:rPr lang="en-US" sz="3808">
                <a:solidFill>
                  <a:srgbClr val="FFFFFF"/>
                </a:solidFill>
                <a:latin typeface="Gotham"/>
                <a:ea typeface="Gotham"/>
                <a:cs typeface="Gotham"/>
                <a:sym typeface="Gotham"/>
              </a:rPr>
              <a:t>Ohio’s Rural Population</a:t>
            </a:r>
          </a:p>
        </p:txBody>
      </p:sp>
      <p:sp>
        <p:nvSpPr>
          <p:cNvPr id="7" name="TextBox 7"/>
          <p:cNvSpPr txBox="1"/>
          <p:nvPr/>
        </p:nvSpPr>
        <p:spPr>
          <a:xfrm>
            <a:off x="552589" y="1436931"/>
            <a:ext cx="5782687" cy="4915128"/>
          </a:xfrm>
          <a:prstGeom prst="rect">
            <a:avLst/>
          </a:prstGeom>
        </p:spPr>
        <p:txBody>
          <a:bodyPr lIns="0" tIns="0" rIns="0" bIns="0" rtlCol="0" anchor="t">
            <a:spAutoFit/>
          </a:bodyPr>
          <a:lstStyle/>
          <a:p>
            <a:pPr marL="541735" lvl="1" indent="-270868">
              <a:lnSpc>
                <a:spcPts val="3513"/>
              </a:lnSpc>
              <a:buFont typeface="Arial"/>
              <a:buChar char="•"/>
            </a:pPr>
            <a:r>
              <a:rPr lang="en-US" sz="2509">
                <a:solidFill>
                  <a:srgbClr val="FFFFFF"/>
                </a:solidFill>
                <a:latin typeface="Poppins"/>
                <a:ea typeface="Poppins"/>
                <a:cs typeface="Poppins"/>
                <a:sym typeface="Poppins"/>
              </a:rPr>
              <a:t>Ohio has one of the largest rural populations in the Midwest. </a:t>
            </a:r>
          </a:p>
          <a:p>
            <a:pPr>
              <a:lnSpc>
                <a:spcPts val="3513"/>
              </a:lnSpc>
            </a:pPr>
            <a:endParaRPr lang="en-US" sz="2509">
              <a:solidFill>
                <a:srgbClr val="FFFFFF"/>
              </a:solidFill>
              <a:latin typeface="Poppins"/>
              <a:ea typeface="Poppins"/>
              <a:cs typeface="Poppins"/>
              <a:sym typeface="Poppins"/>
            </a:endParaRPr>
          </a:p>
          <a:p>
            <a:pPr marL="541735" lvl="1" indent="-270868">
              <a:lnSpc>
                <a:spcPts val="3513"/>
              </a:lnSpc>
              <a:buFont typeface="Arial"/>
              <a:buChar char="•"/>
            </a:pPr>
            <a:r>
              <a:rPr lang="en-US" sz="2509">
                <a:solidFill>
                  <a:srgbClr val="FFFFFF"/>
                </a:solidFill>
                <a:latin typeface="Poppins"/>
                <a:ea typeface="Poppins"/>
                <a:cs typeface="Poppins"/>
                <a:sym typeface="Poppins"/>
              </a:rPr>
              <a:t>Rural residents are generally older and experience higher rates of heart disease, diabetes, obesity, smoking, and COPD.</a:t>
            </a:r>
          </a:p>
          <a:p>
            <a:pPr>
              <a:lnSpc>
                <a:spcPts val="3513"/>
              </a:lnSpc>
            </a:pPr>
            <a:endParaRPr lang="en-US" sz="2509">
              <a:solidFill>
                <a:srgbClr val="FFFFFF"/>
              </a:solidFill>
              <a:latin typeface="Poppins"/>
              <a:ea typeface="Poppins"/>
              <a:cs typeface="Poppins"/>
              <a:sym typeface="Poppins"/>
            </a:endParaRPr>
          </a:p>
          <a:p>
            <a:pPr marL="541735" lvl="1" indent="-270868">
              <a:lnSpc>
                <a:spcPts val="3513"/>
              </a:lnSpc>
              <a:buFont typeface="Arial"/>
              <a:buChar char="•"/>
            </a:pPr>
            <a:r>
              <a:rPr lang="en-US" sz="2509">
                <a:solidFill>
                  <a:srgbClr val="FFFFFF"/>
                </a:solidFill>
                <a:latin typeface="Poppins"/>
                <a:ea typeface="Poppins"/>
                <a:cs typeface="Poppins"/>
                <a:sym typeface="Poppins"/>
              </a:rPr>
              <a:t>Rural communities have fewer primary care providers, dentists, and mental health professionals.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77777"/>
            </a:stretch>
          </a:blipFill>
        </p:spPr>
        <p:txBody>
          <a:bodyPr/>
          <a:lstStyle/>
          <a:p>
            <a:endParaRPr lang="en-US" sz="933"/>
          </a:p>
        </p:txBody>
      </p:sp>
      <p:grpSp>
        <p:nvGrpSpPr>
          <p:cNvPr id="3" name="Group 3"/>
          <p:cNvGrpSpPr/>
          <p:nvPr/>
        </p:nvGrpSpPr>
        <p:grpSpPr>
          <a:xfrm>
            <a:off x="6827066" y="847927"/>
            <a:ext cx="4679134" cy="1449521"/>
            <a:chOff x="0" y="0"/>
            <a:chExt cx="1848547" cy="572651"/>
          </a:xfrm>
        </p:grpSpPr>
        <p:sp>
          <p:nvSpPr>
            <p:cNvPr id="4" name="Freeform 4"/>
            <p:cNvSpPr/>
            <p:nvPr/>
          </p:nvSpPr>
          <p:spPr>
            <a:xfrm>
              <a:off x="0" y="0"/>
              <a:ext cx="1848547" cy="572651"/>
            </a:xfrm>
            <a:custGeom>
              <a:avLst/>
              <a:gdLst/>
              <a:ahLst/>
              <a:cxnLst/>
              <a:rect l="l" t="t" r="r" b="b"/>
              <a:pathLst>
                <a:path w="1848547" h="572651">
                  <a:moveTo>
                    <a:pt x="20958" y="0"/>
                  </a:moveTo>
                  <a:lnTo>
                    <a:pt x="1827589" y="0"/>
                  </a:lnTo>
                  <a:cubicBezTo>
                    <a:pt x="1833147" y="0"/>
                    <a:pt x="1838478" y="2208"/>
                    <a:pt x="1842408" y="6138"/>
                  </a:cubicBezTo>
                  <a:cubicBezTo>
                    <a:pt x="1846339" y="10069"/>
                    <a:pt x="1848547" y="15399"/>
                    <a:pt x="1848547" y="20958"/>
                  </a:cubicBezTo>
                  <a:lnTo>
                    <a:pt x="1848547" y="551693"/>
                  </a:lnTo>
                  <a:cubicBezTo>
                    <a:pt x="1848547" y="557251"/>
                    <a:pt x="1846339" y="562582"/>
                    <a:pt x="1842408" y="566512"/>
                  </a:cubicBezTo>
                  <a:cubicBezTo>
                    <a:pt x="1838478" y="570442"/>
                    <a:pt x="1833147" y="572651"/>
                    <a:pt x="1827589" y="572651"/>
                  </a:cubicBezTo>
                  <a:lnTo>
                    <a:pt x="20958" y="572651"/>
                  </a:lnTo>
                  <a:cubicBezTo>
                    <a:pt x="15399" y="572651"/>
                    <a:pt x="10069" y="570442"/>
                    <a:pt x="6138" y="566512"/>
                  </a:cubicBezTo>
                  <a:cubicBezTo>
                    <a:pt x="2208" y="562582"/>
                    <a:pt x="0" y="557251"/>
                    <a:pt x="0" y="551693"/>
                  </a:cubicBezTo>
                  <a:lnTo>
                    <a:pt x="0" y="20958"/>
                  </a:lnTo>
                  <a:cubicBezTo>
                    <a:pt x="0" y="15399"/>
                    <a:pt x="2208" y="10069"/>
                    <a:pt x="6138" y="6138"/>
                  </a:cubicBezTo>
                  <a:cubicBezTo>
                    <a:pt x="10069" y="2208"/>
                    <a:pt x="15399" y="0"/>
                    <a:pt x="20958" y="0"/>
                  </a:cubicBezTo>
                  <a:close/>
                </a:path>
              </a:pathLst>
            </a:custGeom>
            <a:solidFill>
              <a:srgbClr val="FFFFFF"/>
            </a:solidFill>
            <a:ln cap="sq">
              <a:noFill/>
              <a:prstDash val="solid"/>
              <a:miter/>
            </a:ln>
          </p:spPr>
          <p:txBody>
            <a:bodyPr/>
            <a:lstStyle/>
            <a:p>
              <a:endParaRPr lang="en-US" sz="933"/>
            </a:p>
          </p:txBody>
        </p:sp>
        <p:sp>
          <p:nvSpPr>
            <p:cNvPr id="5" name="TextBox 5"/>
            <p:cNvSpPr txBox="1"/>
            <p:nvPr/>
          </p:nvSpPr>
          <p:spPr>
            <a:xfrm>
              <a:off x="0" y="-133350"/>
              <a:ext cx="1848547" cy="706001"/>
            </a:xfrm>
            <a:prstGeom prst="rect">
              <a:avLst/>
            </a:prstGeom>
          </p:spPr>
          <p:txBody>
            <a:bodyPr lIns="33867" tIns="33867" rIns="33867" bIns="33867" rtlCol="0" anchor="ctr"/>
            <a:lstStyle/>
            <a:p>
              <a:pPr algn="ctr">
                <a:lnSpc>
                  <a:spcPts val="2411"/>
                </a:lnSpc>
                <a:spcBef>
                  <a:spcPct val="0"/>
                </a:spcBef>
              </a:pPr>
              <a:endParaRPr sz="933"/>
            </a:p>
          </p:txBody>
        </p:sp>
      </p:grpSp>
      <p:grpSp>
        <p:nvGrpSpPr>
          <p:cNvPr id="6" name="Group 6"/>
          <p:cNvGrpSpPr/>
          <p:nvPr/>
        </p:nvGrpSpPr>
        <p:grpSpPr>
          <a:xfrm>
            <a:off x="6811223" y="2675054"/>
            <a:ext cx="4679134" cy="1449521"/>
            <a:chOff x="0" y="0"/>
            <a:chExt cx="1848547" cy="572651"/>
          </a:xfrm>
        </p:grpSpPr>
        <p:sp>
          <p:nvSpPr>
            <p:cNvPr id="7" name="Freeform 7"/>
            <p:cNvSpPr/>
            <p:nvPr/>
          </p:nvSpPr>
          <p:spPr>
            <a:xfrm>
              <a:off x="0" y="0"/>
              <a:ext cx="1848547" cy="572651"/>
            </a:xfrm>
            <a:custGeom>
              <a:avLst/>
              <a:gdLst/>
              <a:ahLst/>
              <a:cxnLst/>
              <a:rect l="l" t="t" r="r" b="b"/>
              <a:pathLst>
                <a:path w="1848547" h="572651">
                  <a:moveTo>
                    <a:pt x="20958" y="0"/>
                  </a:moveTo>
                  <a:lnTo>
                    <a:pt x="1827589" y="0"/>
                  </a:lnTo>
                  <a:cubicBezTo>
                    <a:pt x="1833147" y="0"/>
                    <a:pt x="1838478" y="2208"/>
                    <a:pt x="1842408" y="6138"/>
                  </a:cubicBezTo>
                  <a:cubicBezTo>
                    <a:pt x="1846339" y="10069"/>
                    <a:pt x="1848547" y="15399"/>
                    <a:pt x="1848547" y="20958"/>
                  </a:cubicBezTo>
                  <a:lnTo>
                    <a:pt x="1848547" y="551693"/>
                  </a:lnTo>
                  <a:cubicBezTo>
                    <a:pt x="1848547" y="557251"/>
                    <a:pt x="1846339" y="562582"/>
                    <a:pt x="1842408" y="566512"/>
                  </a:cubicBezTo>
                  <a:cubicBezTo>
                    <a:pt x="1838478" y="570442"/>
                    <a:pt x="1833147" y="572651"/>
                    <a:pt x="1827589" y="572651"/>
                  </a:cubicBezTo>
                  <a:lnTo>
                    <a:pt x="20958" y="572651"/>
                  </a:lnTo>
                  <a:cubicBezTo>
                    <a:pt x="15399" y="572651"/>
                    <a:pt x="10069" y="570442"/>
                    <a:pt x="6138" y="566512"/>
                  </a:cubicBezTo>
                  <a:cubicBezTo>
                    <a:pt x="2208" y="562582"/>
                    <a:pt x="0" y="557251"/>
                    <a:pt x="0" y="551693"/>
                  </a:cubicBezTo>
                  <a:lnTo>
                    <a:pt x="0" y="20958"/>
                  </a:lnTo>
                  <a:cubicBezTo>
                    <a:pt x="0" y="15399"/>
                    <a:pt x="2208" y="10069"/>
                    <a:pt x="6138" y="6138"/>
                  </a:cubicBezTo>
                  <a:cubicBezTo>
                    <a:pt x="10069" y="2208"/>
                    <a:pt x="15399" y="0"/>
                    <a:pt x="20958" y="0"/>
                  </a:cubicBezTo>
                  <a:close/>
                </a:path>
              </a:pathLst>
            </a:custGeom>
            <a:solidFill>
              <a:srgbClr val="FFFFFF"/>
            </a:solidFill>
            <a:ln cap="sq">
              <a:noFill/>
              <a:prstDash val="solid"/>
              <a:miter/>
            </a:ln>
          </p:spPr>
          <p:txBody>
            <a:bodyPr/>
            <a:lstStyle/>
            <a:p>
              <a:endParaRPr lang="en-US" sz="933"/>
            </a:p>
          </p:txBody>
        </p:sp>
        <p:sp>
          <p:nvSpPr>
            <p:cNvPr id="8" name="TextBox 8"/>
            <p:cNvSpPr txBox="1"/>
            <p:nvPr/>
          </p:nvSpPr>
          <p:spPr>
            <a:xfrm>
              <a:off x="0" y="-133350"/>
              <a:ext cx="1848547" cy="706001"/>
            </a:xfrm>
            <a:prstGeom prst="rect">
              <a:avLst/>
            </a:prstGeom>
          </p:spPr>
          <p:txBody>
            <a:bodyPr lIns="33867" tIns="33867" rIns="33867" bIns="33867" rtlCol="0" anchor="ctr"/>
            <a:lstStyle/>
            <a:p>
              <a:pPr algn="ctr">
                <a:lnSpc>
                  <a:spcPts val="2411"/>
                </a:lnSpc>
                <a:spcBef>
                  <a:spcPct val="0"/>
                </a:spcBef>
              </a:pPr>
              <a:endParaRPr sz="933"/>
            </a:p>
          </p:txBody>
        </p:sp>
      </p:grpSp>
      <p:sp>
        <p:nvSpPr>
          <p:cNvPr id="9" name="TextBox 9"/>
          <p:cNvSpPr txBox="1"/>
          <p:nvPr/>
        </p:nvSpPr>
        <p:spPr>
          <a:xfrm>
            <a:off x="895599" y="1718264"/>
            <a:ext cx="6022151" cy="3339697"/>
          </a:xfrm>
          <a:prstGeom prst="rect">
            <a:avLst/>
          </a:prstGeom>
        </p:spPr>
        <p:txBody>
          <a:bodyPr lIns="0" tIns="0" rIns="0" bIns="0" rtlCol="0" anchor="t">
            <a:spAutoFit/>
          </a:bodyPr>
          <a:lstStyle/>
          <a:p>
            <a:pPr>
              <a:lnSpc>
                <a:spcPts val="5331"/>
              </a:lnSpc>
            </a:pPr>
            <a:r>
              <a:rPr lang="en-US" sz="3808">
                <a:solidFill>
                  <a:srgbClr val="FFFFFF"/>
                </a:solidFill>
                <a:latin typeface="Gotham"/>
                <a:ea typeface="Gotham"/>
                <a:cs typeface="Gotham"/>
                <a:sym typeface="Gotham"/>
              </a:rPr>
              <a:t>What is the </a:t>
            </a:r>
          </a:p>
          <a:p>
            <a:pPr>
              <a:lnSpc>
                <a:spcPts val="5331"/>
              </a:lnSpc>
            </a:pPr>
            <a:r>
              <a:rPr lang="en-US" sz="3808">
                <a:solidFill>
                  <a:srgbClr val="FFFFFF"/>
                </a:solidFill>
                <a:latin typeface="Gotham"/>
                <a:ea typeface="Gotham"/>
                <a:cs typeface="Gotham"/>
                <a:sym typeface="Gotham"/>
              </a:rPr>
              <a:t>Rural Health Transformation </a:t>
            </a:r>
          </a:p>
          <a:p>
            <a:pPr>
              <a:lnSpc>
                <a:spcPts val="5331"/>
              </a:lnSpc>
            </a:pPr>
            <a:r>
              <a:rPr lang="en-US" sz="3808">
                <a:solidFill>
                  <a:srgbClr val="FFFFFF"/>
                </a:solidFill>
                <a:latin typeface="Gotham"/>
                <a:ea typeface="Gotham"/>
                <a:cs typeface="Gotham"/>
                <a:sym typeface="Gotham"/>
              </a:rPr>
              <a:t>(RHT) </a:t>
            </a:r>
          </a:p>
          <a:p>
            <a:pPr>
              <a:lnSpc>
                <a:spcPts val="5331"/>
              </a:lnSpc>
              <a:spcBef>
                <a:spcPct val="0"/>
              </a:spcBef>
            </a:pPr>
            <a:r>
              <a:rPr lang="en-US" sz="3808">
                <a:solidFill>
                  <a:srgbClr val="FFFFFF"/>
                </a:solidFill>
                <a:latin typeface="Gotham"/>
                <a:ea typeface="Gotham"/>
                <a:cs typeface="Gotham"/>
                <a:sym typeface="Gotham"/>
              </a:rPr>
              <a:t>Program?</a:t>
            </a:r>
          </a:p>
        </p:txBody>
      </p:sp>
      <p:sp>
        <p:nvSpPr>
          <p:cNvPr id="10" name="TextBox 10"/>
          <p:cNvSpPr txBox="1"/>
          <p:nvPr/>
        </p:nvSpPr>
        <p:spPr>
          <a:xfrm>
            <a:off x="7013296" y="1245214"/>
            <a:ext cx="4296962" cy="600164"/>
          </a:xfrm>
          <a:prstGeom prst="rect">
            <a:avLst/>
          </a:prstGeom>
        </p:spPr>
        <p:txBody>
          <a:bodyPr lIns="0" tIns="0" rIns="0" bIns="0" rtlCol="0" anchor="t">
            <a:spAutoFit/>
          </a:bodyPr>
          <a:lstStyle/>
          <a:p>
            <a:pPr algn="ctr">
              <a:lnSpc>
                <a:spcPts val="2400"/>
              </a:lnSpc>
            </a:pPr>
            <a:r>
              <a:rPr lang="en-US" sz="1714">
                <a:solidFill>
                  <a:srgbClr val="184683"/>
                </a:solidFill>
                <a:latin typeface="Poppins"/>
                <a:ea typeface="Poppins"/>
                <a:cs typeface="Poppins"/>
                <a:sym typeface="Poppins"/>
              </a:rPr>
              <a:t>Authorized by the One Big Beautiful Bill Act (Section 71401 of Public Law 119-21)</a:t>
            </a:r>
          </a:p>
        </p:txBody>
      </p:sp>
      <p:sp>
        <p:nvSpPr>
          <p:cNvPr id="11" name="Freeform 11"/>
          <p:cNvSpPr/>
          <p:nvPr/>
        </p:nvSpPr>
        <p:spPr>
          <a:xfrm>
            <a:off x="6827066" y="2297448"/>
            <a:ext cx="4647448" cy="755210"/>
          </a:xfrm>
          <a:custGeom>
            <a:avLst/>
            <a:gdLst/>
            <a:ahLst/>
            <a:cxnLst/>
            <a:rect l="l" t="t" r="r" b="b"/>
            <a:pathLst>
              <a:path w="6971172" h="1132815">
                <a:moveTo>
                  <a:pt x="0" y="0"/>
                </a:moveTo>
                <a:lnTo>
                  <a:pt x="6971172" y="0"/>
                </a:lnTo>
                <a:lnTo>
                  <a:pt x="6971172" y="1132816"/>
                </a:lnTo>
                <a:lnTo>
                  <a:pt x="0" y="1132816"/>
                </a:lnTo>
                <a:lnTo>
                  <a:pt x="0" y="0"/>
                </a:lnTo>
                <a:close/>
              </a:path>
            </a:pathLst>
          </a:custGeom>
          <a:blipFill>
            <a:blip r:embed="rId3"/>
            <a:stretch>
              <a:fillRect/>
            </a:stretch>
          </a:blipFill>
        </p:spPr>
        <p:txBody>
          <a:bodyPr/>
          <a:lstStyle/>
          <a:p>
            <a:endParaRPr lang="en-US" sz="933"/>
          </a:p>
        </p:txBody>
      </p:sp>
      <p:sp>
        <p:nvSpPr>
          <p:cNvPr id="12" name="TextBox 12"/>
          <p:cNvSpPr txBox="1"/>
          <p:nvPr/>
        </p:nvSpPr>
        <p:spPr>
          <a:xfrm>
            <a:off x="7018152" y="2949126"/>
            <a:ext cx="4296962" cy="907941"/>
          </a:xfrm>
          <a:prstGeom prst="rect">
            <a:avLst/>
          </a:prstGeom>
        </p:spPr>
        <p:txBody>
          <a:bodyPr lIns="0" tIns="0" rIns="0" bIns="0" rtlCol="0" anchor="t">
            <a:spAutoFit/>
          </a:bodyPr>
          <a:lstStyle/>
          <a:p>
            <a:pPr algn="ctr">
              <a:lnSpc>
                <a:spcPts val="2400"/>
              </a:lnSpc>
            </a:pPr>
            <a:r>
              <a:rPr lang="en-US" sz="1714">
                <a:solidFill>
                  <a:srgbClr val="184683"/>
                </a:solidFill>
                <a:latin typeface="Poppins"/>
                <a:ea typeface="Poppins"/>
                <a:cs typeface="Poppins"/>
                <a:sym typeface="Poppins"/>
              </a:rPr>
              <a:t>Federally supported initiative designed to strengthen healthcare delivery in rural communities across the US</a:t>
            </a:r>
          </a:p>
        </p:txBody>
      </p:sp>
      <p:sp>
        <p:nvSpPr>
          <p:cNvPr id="13" name="Freeform 13"/>
          <p:cNvSpPr/>
          <p:nvPr/>
        </p:nvSpPr>
        <p:spPr>
          <a:xfrm>
            <a:off x="6838053" y="4124576"/>
            <a:ext cx="4647448" cy="755210"/>
          </a:xfrm>
          <a:custGeom>
            <a:avLst/>
            <a:gdLst/>
            <a:ahLst/>
            <a:cxnLst/>
            <a:rect l="l" t="t" r="r" b="b"/>
            <a:pathLst>
              <a:path w="6971172" h="1132815">
                <a:moveTo>
                  <a:pt x="0" y="0"/>
                </a:moveTo>
                <a:lnTo>
                  <a:pt x="6971172" y="0"/>
                </a:lnTo>
                <a:lnTo>
                  <a:pt x="6971172" y="1132815"/>
                </a:lnTo>
                <a:lnTo>
                  <a:pt x="0" y="1132815"/>
                </a:lnTo>
                <a:lnTo>
                  <a:pt x="0" y="0"/>
                </a:lnTo>
                <a:close/>
              </a:path>
            </a:pathLst>
          </a:custGeom>
          <a:blipFill>
            <a:blip r:embed="rId3"/>
            <a:stretch>
              <a:fillRect/>
            </a:stretch>
          </a:blipFill>
        </p:spPr>
        <p:txBody>
          <a:bodyPr/>
          <a:lstStyle/>
          <a:p>
            <a:endParaRPr lang="en-US" sz="933"/>
          </a:p>
        </p:txBody>
      </p:sp>
      <p:grpSp>
        <p:nvGrpSpPr>
          <p:cNvPr id="14" name="Group 14"/>
          <p:cNvGrpSpPr/>
          <p:nvPr/>
        </p:nvGrpSpPr>
        <p:grpSpPr>
          <a:xfrm>
            <a:off x="6795380" y="4634482"/>
            <a:ext cx="4679134" cy="1449521"/>
            <a:chOff x="0" y="0"/>
            <a:chExt cx="1848547" cy="572651"/>
          </a:xfrm>
        </p:grpSpPr>
        <p:sp>
          <p:nvSpPr>
            <p:cNvPr id="15" name="Freeform 15"/>
            <p:cNvSpPr/>
            <p:nvPr/>
          </p:nvSpPr>
          <p:spPr>
            <a:xfrm>
              <a:off x="0" y="0"/>
              <a:ext cx="1848547" cy="572651"/>
            </a:xfrm>
            <a:custGeom>
              <a:avLst/>
              <a:gdLst/>
              <a:ahLst/>
              <a:cxnLst/>
              <a:rect l="l" t="t" r="r" b="b"/>
              <a:pathLst>
                <a:path w="1848547" h="572651">
                  <a:moveTo>
                    <a:pt x="20958" y="0"/>
                  </a:moveTo>
                  <a:lnTo>
                    <a:pt x="1827589" y="0"/>
                  </a:lnTo>
                  <a:cubicBezTo>
                    <a:pt x="1833147" y="0"/>
                    <a:pt x="1838478" y="2208"/>
                    <a:pt x="1842408" y="6138"/>
                  </a:cubicBezTo>
                  <a:cubicBezTo>
                    <a:pt x="1846339" y="10069"/>
                    <a:pt x="1848547" y="15399"/>
                    <a:pt x="1848547" y="20958"/>
                  </a:cubicBezTo>
                  <a:lnTo>
                    <a:pt x="1848547" y="551693"/>
                  </a:lnTo>
                  <a:cubicBezTo>
                    <a:pt x="1848547" y="557251"/>
                    <a:pt x="1846339" y="562582"/>
                    <a:pt x="1842408" y="566512"/>
                  </a:cubicBezTo>
                  <a:cubicBezTo>
                    <a:pt x="1838478" y="570442"/>
                    <a:pt x="1833147" y="572651"/>
                    <a:pt x="1827589" y="572651"/>
                  </a:cubicBezTo>
                  <a:lnTo>
                    <a:pt x="20958" y="572651"/>
                  </a:lnTo>
                  <a:cubicBezTo>
                    <a:pt x="15399" y="572651"/>
                    <a:pt x="10069" y="570442"/>
                    <a:pt x="6138" y="566512"/>
                  </a:cubicBezTo>
                  <a:cubicBezTo>
                    <a:pt x="2208" y="562582"/>
                    <a:pt x="0" y="557251"/>
                    <a:pt x="0" y="551693"/>
                  </a:cubicBezTo>
                  <a:lnTo>
                    <a:pt x="0" y="20958"/>
                  </a:lnTo>
                  <a:cubicBezTo>
                    <a:pt x="0" y="15399"/>
                    <a:pt x="2208" y="10069"/>
                    <a:pt x="6138" y="6138"/>
                  </a:cubicBezTo>
                  <a:cubicBezTo>
                    <a:pt x="10069" y="2208"/>
                    <a:pt x="15399" y="0"/>
                    <a:pt x="20958" y="0"/>
                  </a:cubicBezTo>
                  <a:close/>
                </a:path>
              </a:pathLst>
            </a:custGeom>
            <a:solidFill>
              <a:srgbClr val="FFFFFF"/>
            </a:solidFill>
            <a:ln cap="sq">
              <a:noFill/>
              <a:prstDash val="solid"/>
              <a:miter/>
            </a:ln>
          </p:spPr>
          <p:txBody>
            <a:bodyPr/>
            <a:lstStyle/>
            <a:p>
              <a:endParaRPr lang="en-US" sz="933"/>
            </a:p>
          </p:txBody>
        </p:sp>
        <p:sp>
          <p:nvSpPr>
            <p:cNvPr id="16" name="TextBox 16"/>
            <p:cNvSpPr txBox="1"/>
            <p:nvPr/>
          </p:nvSpPr>
          <p:spPr>
            <a:xfrm>
              <a:off x="0" y="-133350"/>
              <a:ext cx="1848547" cy="706001"/>
            </a:xfrm>
            <a:prstGeom prst="rect">
              <a:avLst/>
            </a:prstGeom>
          </p:spPr>
          <p:txBody>
            <a:bodyPr lIns="33867" tIns="33867" rIns="33867" bIns="33867" rtlCol="0" anchor="ctr"/>
            <a:lstStyle/>
            <a:p>
              <a:pPr algn="ctr">
                <a:lnSpc>
                  <a:spcPts val="2411"/>
                </a:lnSpc>
                <a:spcBef>
                  <a:spcPct val="0"/>
                </a:spcBef>
              </a:pPr>
              <a:endParaRPr sz="933"/>
            </a:p>
          </p:txBody>
        </p:sp>
      </p:grpSp>
      <p:sp>
        <p:nvSpPr>
          <p:cNvPr id="17" name="Freeform 17"/>
          <p:cNvSpPr/>
          <p:nvPr/>
        </p:nvSpPr>
        <p:spPr>
          <a:xfrm>
            <a:off x="6811223" y="6102790"/>
            <a:ext cx="4647448" cy="755210"/>
          </a:xfrm>
          <a:custGeom>
            <a:avLst/>
            <a:gdLst/>
            <a:ahLst/>
            <a:cxnLst/>
            <a:rect l="l" t="t" r="r" b="b"/>
            <a:pathLst>
              <a:path w="6971172" h="1132815">
                <a:moveTo>
                  <a:pt x="0" y="0"/>
                </a:moveTo>
                <a:lnTo>
                  <a:pt x="6971173" y="0"/>
                </a:lnTo>
                <a:lnTo>
                  <a:pt x="6971173" y="1132815"/>
                </a:lnTo>
                <a:lnTo>
                  <a:pt x="0" y="1132815"/>
                </a:lnTo>
                <a:lnTo>
                  <a:pt x="0" y="0"/>
                </a:lnTo>
                <a:close/>
              </a:path>
            </a:pathLst>
          </a:custGeom>
          <a:blipFill>
            <a:blip r:embed="rId3"/>
            <a:stretch>
              <a:fillRect/>
            </a:stretch>
          </a:blipFill>
        </p:spPr>
        <p:txBody>
          <a:bodyPr/>
          <a:lstStyle/>
          <a:p>
            <a:endParaRPr lang="en-US" sz="933"/>
          </a:p>
        </p:txBody>
      </p:sp>
      <p:sp>
        <p:nvSpPr>
          <p:cNvPr id="18" name="TextBox 18"/>
          <p:cNvSpPr txBox="1"/>
          <p:nvPr/>
        </p:nvSpPr>
        <p:spPr>
          <a:xfrm>
            <a:off x="7018152" y="5031769"/>
            <a:ext cx="4296962" cy="600164"/>
          </a:xfrm>
          <a:prstGeom prst="rect">
            <a:avLst/>
          </a:prstGeom>
        </p:spPr>
        <p:txBody>
          <a:bodyPr lIns="0" tIns="0" rIns="0" bIns="0" rtlCol="0" anchor="t">
            <a:spAutoFit/>
          </a:bodyPr>
          <a:lstStyle/>
          <a:p>
            <a:pPr algn="ctr">
              <a:lnSpc>
                <a:spcPts val="2400"/>
              </a:lnSpc>
            </a:pPr>
            <a:r>
              <a:rPr lang="en-US" sz="1714">
                <a:solidFill>
                  <a:srgbClr val="184683"/>
                </a:solidFill>
                <a:latin typeface="Poppins"/>
                <a:ea typeface="Poppins"/>
                <a:cs typeface="Poppins"/>
                <a:sym typeface="Poppins"/>
              </a:rPr>
              <a:t>Focuses on improving access, quality, sustainability, and coordination of care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2192000" cy="6858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75474" b="-2303"/>
            </a:stretch>
          </a:blipFill>
        </p:spPr>
        <p:txBody>
          <a:bodyPr/>
          <a:lstStyle/>
          <a:p>
            <a:endParaRPr lang="en-US" sz="933"/>
          </a:p>
        </p:txBody>
      </p:sp>
      <p:sp>
        <p:nvSpPr>
          <p:cNvPr id="3" name="Freeform 3"/>
          <p:cNvSpPr/>
          <p:nvPr/>
        </p:nvSpPr>
        <p:spPr>
          <a:xfrm>
            <a:off x="0" y="1"/>
            <a:ext cx="12192000" cy="3196683"/>
          </a:xfrm>
          <a:custGeom>
            <a:avLst/>
            <a:gdLst/>
            <a:ahLst/>
            <a:cxnLst/>
            <a:rect l="l" t="t" r="r" b="b"/>
            <a:pathLst>
              <a:path w="18288000" h="4795025">
                <a:moveTo>
                  <a:pt x="0" y="0"/>
                </a:moveTo>
                <a:lnTo>
                  <a:pt x="18288000" y="0"/>
                </a:lnTo>
                <a:lnTo>
                  <a:pt x="18288000" y="4795025"/>
                </a:lnTo>
                <a:lnTo>
                  <a:pt x="0" y="4795025"/>
                </a:lnTo>
                <a:lnTo>
                  <a:pt x="0" y="0"/>
                </a:lnTo>
                <a:close/>
              </a:path>
            </a:pathLst>
          </a:custGeom>
          <a:blipFill>
            <a:blip r:embed="rId3"/>
            <a:stretch>
              <a:fillRect t="-2156" b="-152265"/>
            </a:stretch>
          </a:blipFill>
        </p:spPr>
        <p:txBody>
          <a:bodyPr/>
          <a:lstStyle/>
          <a:p>
            <a:endParaRPr lang="en-US" sz="933"/>
          </a:p>
        </p:txBody>
      </p:sp>
      <p:sp>
        <p:nvSpPr>
          <p:cNvPr id="4" name="TextBox 4"/>
          <p:cNvSpPr txBox="1"/>
          <p:nvPr/>
        </p:nvSpPr>
        <p:spPr>
          <a:xfrm>
            <a:off x="507444" y="3365500"/>
            <a:ext cx="8176906" cy="561051"/>
          </a:xfrm>
          <a:prstGeom prst="rect">
            <a:avLst/>
          </a:prstGeom>
        </p:spPr>
        <p:txBody>
          <a:bodyPr lIns="0" tIns="0" rIns="0" bIns="0" rtlCol="0" anchor="t">
            <a:spAutoFit/>
          </a:bodyPr>
          <a:lstStyle/>
          <a:p>
            <a:pPr>
              <a:lnSpc>
                <a:spcPts val="4766"/>
              </a:lnSpc>
              <a:spcBef>
                <a:spcPct val="0"/>
              </a:spcBef>
            </a:pPr>
            <a:r>
              <a:rPr lang="en-US" sz="3404">
                <a:solidFill>
                  <a:srgbClr val="FFFFFF"/>
                </a:solidFill>
                <a:latin typeface="Gotham"/>
                <a:ea typeface="Gotham"/>
                <a:cs typeface="Gotham"/>
                <a:sym typeface="Gotham"/>
              </a:rPr>
              <a:t>Why is Pharmacy Central to RHT</a:t>
            </a:r>
          </a:p>
        </p:txBody>
      </p:sp>
      <p:sp>
        <p:nvSpPr>
          <p:cNvPr id="5" name="TextBox 5"/>
          <p:cNvSpPr txBox="1"/>
          <p:nvPr/>
        </p:nvSpPr>
        <p:spPr>
          <a:xfrm>
            <a:off x="507443" y="4004027"/>
            <a:ext cx="10866908" cy="2211952"/>
          </a:xfrm>
          <a:prstGeom prst="rect">
            <a:avLst/>
          </a:prstGeom>
        </p:spPr>
        <p:txBody>
          <a:bodyPr lIns="0" tIns="0" rIns="0" bIns="0" rtlCol="0" anchor="t">
            <a:spAutoFit/>
          </a:bodyPr>
          <a:lstStyle/>
          <a:p>
            <a:pPr algn="just">
              <a:lnSpc>
                <a:spcPts val="2867"/>
              </a:lnSpc>
            </a:pPr>
            <a:r>
              <a:rPr lang="en-US" sz="2048">
                <a:solidFill>
                  <a:srgbClr val="FFFFFF"/>
                </a:solidFill>
                <a:latin typeface="Poppins"/>
                <a:ea typeface="Poppins"/>
                <a:cs typeface="Poppins"/>
                <a:sym typeface="Poppins"/>
              </a:rPr>
              <a:t>•CMS requested a pharmacy call out in each state’s plan for RHT</a:t>
            </a:r>
          </a:p>
          <a:p>
            <a:pPr algn="just">
              <a:lnSpc>
                <a:spcPts val="2867"/>
              </a:lnSpc>
            </a:pPr>
            <a:r>
              <a:rPr lang="en-US" sz="2048">
                <a:solidFill>
                  <a:srgbClr val="FFFFFF"/>
                </a:solidFill>
                <a:latin typeface="Poppins"/>
                <a:ea typeface="Poppins"/>
                <a:cs typeface="Poppins"/>
                <a:sym typeface="Poppins"/>
              </a:rPr>
              <a:t>•Cicero Institute Report*</a:t>
            </a:r>
          </a:p>
          <a:p>
            <a:pPr algn="just">
              <a:lnSpc>
                <a:spcPts val="2867"/>
              </a:lnSpc>
            </a:pPr>
            <a:r>
              <a:rPr lang="en-US" sz="2048">
                <a:solidFill>
                  <a:srgbClr val="FFFFFF"/>
                </a:solidFill>
                <a:latin typeface="Poppins"/>
                <a:ea typeface="Poppins"/>
                <a:cs typeface="Poppins"/>
                <a:sym typeface="Poppins"/>
              </a:rPr>
              <a:t>•ODH’s proposal included pharmacy </a:t>
            </a:r>
          </a:p>
          <a:p>
            <a:pPr algn="just">
              <a:lnSpc>
                <a:spcPts val="2867"/>
              </a:lnSpc>
            </a:pPr>
            <a:endParaRPr lang="en-US" sz="2048">
              <a:solidFill>
                <a:srgbClr val="FFFFFF"/>
              </a:solidFill>
              <a:latin typeface="Poppins"/>
              <a:ea typeface="Poppins"/>
              <a:cs typeface="Poppins"/>
              <a:sym typeface="Poppins"/>
            </a:endParaRPr>
          </a:p>
          <a:p>
            <a:pPr algn="just">
              <a:lnSpc>
                <a:spcPts val="2867"/>
              </a:lnSpc>
            </a:pPr>
            <a:r>
              <a:rPr lang="en-US" sz="2048">
                <a:solidFill>
                  <a:srgbClr val="FFFFFF"/>
                </a:solidFill>
                <a:latin typeface="Poppins"/>
                <a:ea typeface="Poppins"/>
                <a:cs typeface="Poppins"/>
                <a:sym typeface="Poppins"/>
              </a:rPr>
              <a:t>*In the Cicero Institute’s 2025 pharmacist full practice authority scoring, Ohio scored 1 out of 10, placing it near the bottom nationally.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51500" b="-26277"/>
            </a:stretch>
          </a:blipFill>
        </p:spPr>
        <p:txBody>
          <a:bodyPr/>
          <a:lstStyle/>
          <a:p>
            <a:endParaRPr lang="en-US" sz="933"/>
          </a:p>
        </p:txBody>
      </p:sp>
      <p:sp>
        <p:nvSpPr>
          <p:cNvPr id="3" name="Freeform 3"/>
          <p:cNvSpPr/>
          <p:nvPr/>
        </p:nvSpPr>
        <p:spPr>
          <a:xfrm>
            <a:off x="-4448660" y="-1228904"/>
            <a:ext cx="10917147" cy="3227871"/>
          </a:xfrm>
          <a:custGeom>
            <a:avLst/>
            <a:gdLst/>
            <a:ahLst/>
            <a:cxnLst/>
            <a:rect l="l" t="t" r="r" b="b"/>
            <a:pathLst>
              <a:path w="16375721" h="4841807">
                <a:moveTo>
                  <a:pt x="0" y="0"/>
                </a:moveTo>
                <a:lnTo>
                  <a:pt x="16375721" y="0"/>
                </a:lnTo>
                <a:lnTo>
                  <a:pt x="16375721" y="4841806"/>
                </a:lnTo>
                <a:lnTo>
                  <a:pt x="0" y="484180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sz="933"/>
          </a:p>
        </p:txBody>
      </p:sp>
      <p:sp>
        <p:nvSpPr>
          <p:cNvPr id="4" name="Freeform 4"/>
          <p:cNvSpPr/>
          <p:nvPr/>
        </p:nvSpPr>
        <p:spPr>
          <a:xfrm>
            <a:off x="-99139" y="-9949754"/>
            <a:ext cx="9501343" cy="10635554"/>
          </a:xfrm>
          <a:custGeom>
            <a:avLst/>
            <a:gdLst/>
            <a:ahLst/>
            <a:cxnLst/>
            <a:rect l="l" t="t" r="r" b="b"/>
            <a:pathLst>
              <a:path w="14252015" h="15953331">
                <a:moveTo>
                  <a:pt x="0" y="0"/>
                </a:moveTo>
                <a:lnTo>
                  <a:pt x="14252014" y="0"/>
                </a:lnTo>
                <a:lnTo>
                  <a:pt x="14252014" y="15953331"/>
                </a:lnTo>
                <a:lnTo>
                  <a:pt x="0" y="159533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sz="933"/>
          </a:p>
        </p:txBody>
      </p:sp>
      <p:sp>
        <p:nvSpPr>
          <p:cNvPr id="5" name="Freeform 5"/>
          <p:cNvSpPr/>
          <p:nvPr/>
        </p:nvSpPr>
        <p:spPr>
          <a:xfrm>
            <a:off x="7171352" y="542016"/>
            <a:ext cx="4461704" cy="5773970"/>
          </a:xfrm>
          <a:custGeom>
            <a:avLst/>
            <a:gdLst/>
            <a:ahLst/>
            <a:cxnLst/>
            <a:rect l="l" t="t" r="r" b="b"/>
            <a:pathLst>
              <a:path w="6692556" h="8660955">
                <a:moveTo>
                  <a:pt x="0" y="0"/>
                </a:moveTo>
                <a:lnTo>
                  <a:pt x="6692555" y="0"/>
                </a:lnTo>
                <a:lnTo>
                  <a:pt x="6692555" y="8660954"/>
                </a:lnTo>
                <a:lnTo>
                  <a:pt x="0" y="8660954"/>
                </a:lnTo>
                <a:lnTo>
                  <a:pt x="0" y="0"/>
                </a:lnTo>
                <a:close/>
              </a:path>
            </a:pathLst>
          </a:custGeom>
          <a:blipFill>
            <a:blip r:embed="rId5"/>
            <a:stretch>
              <a:fillRect/>
            </a:stretch>
          </a:blipFill>
        </p:spPr>
        <p:txBody>
          <a:bodyPr/>
          <a:lstStyle/>
          <a:p>
            <a:endParaRPr lang="en-US" sz="933"/>
          </a:p>
        </p:txBody>
      </p:sp>
      <p:sp>
        <p:nvSpPr>
          <p:cNvPr id="6" name="TextBox 6"/>
          <p:cNvSpPr txBox="1"/>
          <p:nvPr/>
        </p:nvSpPr>
        <p:spPr>
          <a:xfrm>
            <a:off x="552589" y="609600"/>
            <a:ext cx="5543411" cy="621004"/>
          </a:xfrm>
          <a:prstGeom prst="rect">
            <a:avLst/>
          </a:prstGeom>
        </p:spPr>
        <p:txBody>
          <a:bodyPr lIns="0" tIns="0" rIns="0" bIns="0" rtlCol="0" anchor="t">
            <a:spAutoFit/>
          </a:bodyPr>
          <a:lstStyle/>
          <a:p>
            <a:pPr>
              <a:lnSpc>
                <a:spcPts val="5331"/>
              </a:lnSpc>
              <a:spcBef>
                <a:spcPct val="0"/>
              </a:spcBef>
            </a:pPr>
            <a:r>
              <a:rPr lang="en-US" sz="3808">
                <a:solidFill>
                  <a:srgbClr val="FFFFFF"/>
                </a:solidFill>
                <a:latin typeface="Gotham"/>
                <a:ea typeface="Gotham"/>
                <a:cs typeface="Gotham"/>
                <a:sym typeface="Gotham"/>
              </a:rPr>
              <a:t>Ohio’s RHTP Proposal</a:t>
            </a:r>
          </a:p>
        </p:txBody>
      </p:sp>
      <p:sp>
        <p:nvSpPr>
          <p:cNvPr id="7" name="TextBox 7"/>
          <p:cNvSpPr txBox="1"/>
          <p:nvPr/>
        </p:nvSpPr>
        <p:spPr>
          <a:xfrm>
            <a:off x="603306" y="1494458"/>
            <a:ext cx="5492694" cy="3829062"/>
          </a:xfrm>
          <a:prstGeom prst="rect">
            <a:avLst/>
          </a:prstGeom>
        </p:spPr>
        <p:txBody>
          <a:bodyPr lIns="0" tIns="0" rIns="0" bIns="0" rtlCol="0" anchor="t">
            <a:spAutoFit/>
          </a:bodyPr>
          <a:lstStyle/>
          <a:p>
            <a:pPr marL="469348" lvl="1" indent="-234674">
              <a:lnSpc>
                <a:spcPts val="3043"/>
              </a:lnSpc>
              <a:buFont typeface="Arial"/>
              <a:buChar char="•"/>
            </a:pPr>
            <a:r>
              <a:rPr lang="en-US" sz="2173">
                <a:solidFill>
                  <a:srgbClr val="FFFFFF"/>
                </a:solidFill>
                <a:latin typeface="Poppins"/>
                <a:ea typeface="Poppins"/>
                <a:cs typeface="Poppins"/>
                <a:sym typeface="Poppins"/>
              </a:rPr>
              <a:t>Ohio submitted a statewide Rural Health Transformation application through the Ohio Department of Health. </a:t>
            </a:r>
          </a:p>
          <a:p>
            <a:pPr>
              <a:lnSpc>
                <a:spcPts val="3043"/>
              </a:lnSpc>
            </a:pPr>
            <a:endParaRPr lang="en-US" sz="2173">
              <a:solidFill>
                <a:srgbClr val="FFFFFF"/>
              </a:solidFill>
              <a:latin typeface="Poppins"/>
              <a:ea typeface="Poppins"/>
              <a:cs typeface="Poppins"/>
              <a:sym typeface="Poppins"/>
            </a:endParaRPr>
          </a:p>
          <a:p>
            <a:pPr marL="469348" lvl="1" indent="-234674">
              <a:lnSpc>
                <a:spcPts val="3043"/>
              </a:lnSpc>
              <a:buFont typeface="Arial"/>
              <a:buChar char="•"/>
            </a:pPr>
            <a:r>
              <a:rPr lang="en-US" sz="2173">
                <a:solidFill>
                  <a:srgbClr val="FFFFFF"/>
                </a:solidFill>
                <a:latin typeface="Poppins"/>
                <a:ea typeface="Poppins"/>
                <a:cs typeface="Poppins"/>
                <a:sym typeface="Poppins"/>
              </a:rPr>
              <a:t>ODH was awarded approximately $202 million for FY2026, with the opportunity for additional annual funding through 2030 based on progress and outcomes.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51500" b="-26277"/>
            </a:stretch>
          </a:blipFill>
        </p:spPr>
        <p:txBody>
          <a:bodyPr/>
          <a:lstStyle/>
          <a:p>
            <a:endParaRPr lang="en-US" sz="933"/>
          </a:p>
        </p:txBody>
      </p:sp>
      <p:sp>
        <p:nvSpPr>
          <p:cNvPr id="3" name="Freeform 3"/>
          <p:cNvSpPr/>
          <p:nvPr/>
        </p:nvSpPr>
        <p:spPr>
          <a:xfrm>
            <a:off x="-4448660" y="-1228904"/>
            <a:ext cx="10917147" cy="3227871"/>
          </a:xfrm>
          <a:custGeom>
            <a:avLst/>
            <a:gdLst/>
            <a:ahLst/>
            <a:cxnLst/>
            <a:rect l="l" t="t" r="r" b="b"/>
            <a:pathLst>
              <a:path w="16375721" h="4841807">
                <a:moveTo>
                  <a:pt x="0" y="0"/>
                </a:moveTo>
                <a:lnTo>
                  <a:pt x="16375721" y="0"/>
                </a:lnTo>
                <a:lnTo>
                  <a:pt x="16375721" y="4841806"/>
                </a:lnTo>
                <a:lnTo>
                  <a:pt x="0" y="484180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sz="933"/>
          </a:p>
        </p:txBody>
      </p:sp>
      <p:sp>
        <p:nvSpPr>
          <p:cNvPr id="4" name="Freeform 4"/>
          <p:cNvSpPr/>
          <p:nvPr/>
        </p:nvSpPr>
        <p:spPr>
          <a:xfrm>
            <a:off x="-99139" y="-9949754"/>
            <a:ext cx="9501343" cy="10635554"/>
          </a:xfrm>
          <a:custGeom>
            <a:avLst/>
            <a:gdLst/>
            <a:ahLst/>
            <a:cxnLst/>
            <a:rect l="l" t="t" r="r" b="b"/>
            <a:pathLst>
              <a:path w="14252015" h="15953331">
                <a:moveTo>
                  <a:pt x="0" y="0"/>
                </a:moveTo>
                <a:lnTo>
                  <a:pt x="14252014" y="0"/>
                </a:lnTo>
                <a:lnTo>
                  <a:pt x="14252014" y="15953331"/>
                </a:lnTo>
                <a:lnTo>
                  <a:pt x="0" y="159533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sz="933"/>
          </a:p>
        </p:txBody>
      </p:sp>
      <p:grpSp>
        <p:nvGrpSpPr>
          <p:cNvPr id="5" name="Group 5"/>
          <p:cNvGrpSpPr/>
          <p:nvPr/>
        </p:nvGrpSpPr>
        <p:grpSpPr>
          <a:xfrm>
            <a:off x="7709040" y="4539608"/>
            <a:ext cx="2754515" cy="390746"/>
            <a:chOff x="0" y="0"/>
            <a:chExt cx="1125145" cy="159609"/>
          </a:xfrm>
        </p:grpSpPr>
        <p:sp>
          <p:nvSpPr>
            <p:cNvPr id="6" name="Freeform 6"/>
            <p:cNvSpPr/>
            <p:nvPr/>
          </p:nvSpPr>
          <p:spPr>
            <a:xfrm>
              <a:off x="0" y="0"/>
              <a:ext cx="1125145" cy="159609"/>
            </a:xfrm>
            <a:custGeom>
              <a:avLst/>
              <a:gdLst/>
              <a:ahLst/>
              <a:cxnLst/>
              <a:rect l="l" t="t" r="r" b="b"/>
              <a:pathLst>
                <a:path w="1125145" h="159609">
                  <a:moveTo>
                    <a:pt x="79805" y="0"/>
                  </a:moveTo>
                  <a:lnTo>
                    <a:pt x="1045341" y="0"/>
                  </a:lnTo>
                  <a:cubicBezTo>
                    <a:pt x="1089416" y="0"/>
                    <a:pt x="1125145" y="35730"/>
                    <a:pt x="1125145" y="79805"/>
                  </a:cubicBezTo>
                  <a:lnTo>
                    <a:pt x="1125145" y="79805"/>
                  </a:lnTo>
                  <a:cubicBezTo>
                    <a:pt x="1125145" y="100970"/>
                    <a:pt x="1116737" y="121269"/>
                    <a:pt x="1101771" y="136235"/>
                  </a:cubicBezTo>
                  <a:cubicBezTo>
                    <a:pt x="1086805" y="151201"/>
                    <a:pt x="1066506" y="159609"/>
                    <a:pt x="1045341" y="159609"/>
                  </a:cubicBezTo>
                  <a:lnTo>
                    <a:pt x="79805" y="159609"/>
                  </a:lnTo>
                  <a:cubicBezTo>
                    <a:pt x="35730" y="159609"/>
                    <a:pt x="0" y="123880"/>
                    <a:pt x="0" y="79805"/>
                  </a:cubicBezTo>
                  <a:lnTo>
                    <a:pt x="0" y="79805"/>
                  </a:lnTo>
                  <a:cubicBezTo>
                    <a:pt x="0" y="35730"/>
                    <a:pt x="35730" y="0"/>
                    <a:pt x="79805" y="0"/>
                  </a:cubicBezTo>
                  <a:close/>
                </a:path>
              </a:pathLst>
            </a:custGeom>
            <a:solidFill>
              <a:srgbClr val="F8FBF8"/>
            </a:solidFill>
          </p:spPr>
          <p:txBody>
            <a:bodyPr/>
            <a:lstStyle/>
            <a:p>
              <a:endParaRPr lang="en-US" sz="933"/>
            </a:p>
          </p:txBody>
        </p:sp>
        <p:sp>
          <p:nvSpPr>
            <p:cNvPr id="7" name="TextBox 7"/>
            <p:cNvSpPr txBox="1"/>
            <p:nvPr/>
          </p:nvSpPr>
          <p:spPr>
            <a:xfrm>
              <a:off x="0" y="-133350"/>
              <a:ext cx="1125145" cy="292959"/>
            </a:xfrm>
            <a:prstGeom prst="rect">
              <a:avLst/>
            </a:prstGeom>
          </p:spPr>
          <p:txBody>
            <a:bodyPr lIns="33867" tIns="33867" rIns="33867" bIns="33867" rtlCol="0" anchor="ctr"/>
            <a:lstStyle/>
            <a:p>
              <a:pPr algn="ctr">
                <a:lnSpc>
                  <a:spcPts val="2411"/>
                </a:lnSpc>
              </a:pPr>
              <a:r>
                <a:rPr lang="en-US" sz="1370" spc="68">
                  <a:solidFill>
                    <a:srgbClr val="184683"/>
                  </a:solidFill>
                  <a:latin typeface="Poppins"/>
                  <a:ea typeface="Poppins"/>
                  <a:cs typeface="Poppins"/>
                  <a:sym typeface="Poppins"/>
                </a:rPr>
                <a:t>Patient Outcomes</a:t>
              </a:r>
            </a:p>
          </p:txBody>
        </p:sp>
      </p:grpSp>
      <p:grpSp>
        <p:nvGrpSpPr>
          <p:cNvPr id="8" name="Group 8"/>
          <p:cNvGrpSpPr>
            <a:grpSpLocks noChangeAspect="1"/>
          </p:cNvGrpSpPr>
          <p:nvPr/>
        </p:nvGrpSpPr>
        <p:grpSpPr>
          <a:xfrm>
            <a:off x="6468487" y="548596"/>
            <a:ext cx="5235620" cy="3142419"/>
            <a:chOff x="0" y="0"/>
            <a:chExt cx="6350000" cy="3811270"/>
          </a:xfrm>
        </p:grpSpPr>
        <p:sp>
          <p:nvSpPr>
            <p:cNvPr id="9" name="Freeform 9"/>
            <p:cNvSpPr/>
            <p:nvPr/>
          </p:nvSpPr>
          <p:spPr>
            <a:xfrm>
              <a:off x="0" y="0"/>
              <a:ext cx="6350000" cy="3811270"/>
            </a:xfrm>
            <a:custGeom>
              <a:avLst/>
              <a:gdLst/>
              <a:ahLst/>
              <a:cxnLst/>
              <a:rect l="l" t="t" r="r" b="b"/>
              <a:pathLst>
                <a:path w="6350000" h="3811270">
                  <a:moveTo>
                    <a:pt x="1648460" y="0"/>
                  </a:moveTo>
                  <a:lnTo>
                    <a:pt x="5812790" y="0"/>
                  </a:lnTo>
                  <a:cubicBezTo>
                    <a:pt x="6109970" y="0"/>
                    <a:pt x="6350000" y="240030"/>
                    <a:pt x="6350000" y="537210"/>
                  </a:cubicBezTo>
                  <a:lnTo>
                    <a:pt x="6350000" y="2466340"/>
                  </a:lnTo>
                  <a:cubicBezTo>
                    <a:pt x="6350000" y="2763520"/>
                    <a:pt x="6109970" y="3003550"/>
                    <a:pt x="5812790" y="3003550"/>
                  </a:cubicBezTo>
                  <a:lnTo>
                    <a:pt x="4751070" y="3003550"/>
                  </a:lnTo>
                  <a:cubicBezTo>
                    <a:pt x="4587240" y="3003550"/>
                    <a:pt x="4431030" y="3078480"/>
                    <a:pt x="4329430" y="3208020"/>
                  </a:cubicBezTo>
                  <a:lnTo>
                    <a:pt x="4013200" y="3606800"/>
                  </a:lnTo>
                  <a:cubicBezTo>
                    <a:pt x="3911600" y="3735070"/>
                    <a:pt x="3756660" y="3811270"/>
                    <a:pt x="3591560" y="3811270"/>
                  </a:cubicBezTo>
                  <a:lnTo>
                    <a:pt x="537210" y="3811270"/>
                  </a:lnTo>
                  <a:cubicBezTo>
                    <a:pt x="240030" y="3811270"/>
                    <a:pt x="0" y="3571240"/>
                    <a:pt x="0" y="3274060"/>
                  </a:cubicBezTo>
                  <a:lnTo>
                    <a:pt x="0" y="1375410"/>
                  </a:lnTo>
                  <a:cubicBezTo>
                    <a:pt x="0" y="1206500"/>
                    <a:pt x="78740" y="1047750"/>
                    <a:pt x="213360" y="946150"/>
                  </a:cubicBezTo>
                  <a:lnTo>
                    <a:pt x="1324610" y="107950"/>
                  </a:lnTo>
                  <a:cubicBezTo>
                    <a:pt x="1417320" y="38100"/>
                    <a:pt x="1531620" y="0"/>
                    <a:pt x="1648460" y="0"/>
                  </a:cubicBezTo>
                  <a:close/>
                </a:path>
              </a:pathLst>
            </a:custGeom>
            <a:blipFill>
              <a:blip r:embed="rId5"/>
              <a:stretch>
                <a:fillRect b="-11004"/>
              </a:stretch>
            </a:blipFill>
          </p:spPr>
          <p:txBody>
            <a:bodyPr/>
            <a:lstStyle/>
            <a:p>
              <a:endParaRPr lang="en-US" sz="933"/>
            </a:p>
          </p:txBody>
        </p:sp>
      </p:grpSp>
      <p:grpSp>
        <p:nvGrpSpPr>
          <p:cNvPr id="10" name="Group 10"/>
          <p:cNvGrpSpPr/>
          <p:nvPr/>
        </p:nvGrpSpPr>
        <p:grpSpPr>
          <a:xfrm>
            <a:off x="7709040" y="5068996"/>
            <a:ext cx="2754515" cy="390746"/>
            <a:chOff x="0" y="0"/>
            <a:chExt cx="1125145" cy="159609"/>
          </a:xfrm>
        </p:grpSpPr>
        <p:sp>
          <p:nvSpPr>
            <p:cNvPr id="11" name="Freeform 11"/>
            <p:cNvSpPr/>
            <p:nvPr/>
          </p:nvSpPr>
          <p:spPr>
            <a:xfrm>
              <a:off x="0" y="0"/>
              <a:ext cx="1125145" cy="159609"/>
            </a:xfrm>
            <a:custGeom>
              <a:avLst/>
              <a:gdLst/>
              <a:ahLst/>
              <a:cxnLst/>
              <a:rect l="l" t="t" r="r" b="b"/>
              <a:pathLst>
                <a:path w="1125145" h="159609">
                  <a:moveTo>
                    <a:pt x="79805" y="0"/>
                  </a:moveTo>
                  <a:lnTo>
                    <a:pt x="1045341" y="0"/>
                  </a:lnTo>
                  <a:cubicBezTo>
                    <a:pt x="1089416" y="0"/>
                    <a:pt x="1125145" y="35730"/>
                    <a:pt x="1125145" y="79805"/>
                  </a:cubicBezTo>
                  <a:lnTo>
                    <a:pt x="1125145" y="79805"/>
                  </a:lnTo>
                  <a:cubicBezTo>
                    <a:pt x="1125145" y="100970"/>
                    <a:pt x="1116737" y="121269"/>
                    <a:pt x="1101771" y="136235"/>
                  </a:cubicBezTo>
                  <a:cubicBezTo>
                    <a:pt x="1086805" y="151201"/>
                    <a:pt x="1066506" y="159609"/>
                    <a:pt x="1045341" y="159609"/>
                  </a:cubicBezTo>
                  <a:lnTo>
                    <a:pt x="79805" y="159609"/>
                  </a:lnTo>
                  <a:cubicBezTo>
                    <a:pt x="35730" y="159609"/>
                    <a:pt x="0" y="123880"/>
                    <a:pt x="0" y="79805"/>
                  </a:cubicBezTo>
                  <a:lnTo>
                    <a:pt x="0" y="79805"/>
                  </a:lnTo>
                  <a:cubicBezTo>
                    <a:pt x="0" y="35730"/>
                    <a:pt x="35730" y="0"/>
                    <a:pt x="79805" y="0"/>
                  </a:cubicBezTo>
                  <a:close/>
                </a:path>
              </a:pathLst>
            </a:custGeom>
            <a:solidFill>
              <a:srgbClr val="F8FBF8"/>
            </a:solidFill>
          </p:spPr>
          <p:txBody>
            <a:bodyPr/>
            <a:lstStyle/>
            <a:p>
              <a:endParaRPr lang="en-US" sz="933"/>
            </a:p>
          </p:txBody>
        </p:sp>
        <p:sp>
          <p:nvSpPr>
            <p:cNvPr id="12" name="TextBox 12"/>
            <p:cNvSpPr txBox="1"/>
            <p:nvPr/>
          </p:nvSpPr>
          <p:spPr>
            <a:xfrm>
              <a:off x="0" y="-133350"/>
              <a:ext cx="1125145" cy="292959"/>
            </a:xfrm>
            <a:prstGeom prst="rect">
              <a:avLst/>
            </a:prstGeom>
          </p:spPr>
          <p:txBody>
            <a:bodyPr lIns="33867" tIns="33867" rIns="33867" bIns="33867" rtlCol="0" anchor="ctr"/>
            <a:lstStyle/>
            <a:p>
              <a:pPr algn="ctr">
                <a:lnSpc>
                  <a:spcPts val="2411"/>
                </a:lnSpc>
              </a:pPr>
              <a:r>
                <a:rPr lang="en-US" sz="1370" spc="68">
                  <a:solidFill>
                    <a:srgbClr val="184683"/>
                  </a:solidFill>
                  <a:latin typeface="Poppins"/>
                  <a:ea typeface="Poppins"/>
                  <a:cs typeface="Poppins"/>
                  <a:sym typeface="Poppins"/>
                </a:rPr>
                <a:t>Medication Safety</a:t>
              </a:r>
            </a:p>
          </p:txBody>
        </p:sp>
      </p:grpSp>
      <p:grpSp>
        <p:nvGrpSpPr>
          <p:cNvPr id="13" name="Group 13"/>
          <p:cNvGrpSpPr/>
          <p:nvPr/>
        </p:nvGrpSpPr>
        <p:grpSpPr>
          <a:xfrm>
            <a:off x="7709040" y="5599442"/>
            <a:ext cx="2754515" cy="390746"/>
            <a:chOff x="0" y="0"/>
            <a:chExt cx="1125145" cy="159609"/>
          </a:xfrm>
        </p:grpSpPr>
        <p:sp>
          <p:nvSpPr>
            <p:cNvPr id="14" name="Freeform 14"/>
            <p:cNvSpPr/>
            <p:nvPr/>
          </p:nvSpPr>
          <p:spPr>
            <a:xfrm>
              <a:off x="0" y="0"/>
              <a:ext cx="1125145" cy="159609"/>
            </a:xfrm>
            <a:custGeom>
              <a:avLst/>
              <a:gdLst/>
              <a:ahLst/>
              <a:cxnLst/>
              <a:rect l="l" t="t" r="r" b="b"/>
              <a:pathLst>
                <a:path w="1125145" h="159609">
                  <a:moveTo>
                    <a:pt x="79805" y="0"/>
                  </a:moveTo>
                  <a:lnTo>
                    <a:pt x="1045341" y="0"/>
                  </a:lnTo>
                  <a:cubicBezTo>
                    <a:pt x="1089416" y="0"/>
                    <a:pt x="1125145" y="35730"/>
                    <a:pt x="1125145" y="79805"/>
                  </a:cubicBezTo>
                  <a:lnTo>
                    <a:pt x="1125145" y="79805"/>
                  </a:lnTo>
                  <a:cubicBezTo>
                    <a:pt x="1125145" y="100970"/>
                    <a:pt x="1116737" y="121269"/>
                    <a:pt x="1101771" y="136235"/>
                  </a:cubicBezTo>
                  <a:cubicBezTo>
                    <a:pt x="1086805" y="151201"/>
                    <a:pt x="1066506" y="159609"/>
                    <a:pt x="1045341" y="159609"/>
                  </a:cubicBezTo>
                  <a:lnTo>
                    <a:pt x="79805" y="159609"/>
                  </a:lnTo>
                  <a:cubicBezTo>
                    <a:pt x="35730" y="159609"/>
                    <a:pt x="0" y="123880"/>
                    <a:pt x="0" y="79805"/>
                  </a:cubicBezTo>
                  <a:lnTo>
                    <a:pt x="0" y="79805"/>
                  </a:lnTo>
                  <a:cubicBezTo>
                    <a:pt x="0" y="35730"/>
                    <a:pt x="35730" y="0"/>
                    <a:pt x="79805" y="0"/>
                  </a:cubicBezTo>
                  <a:close/>
                </a:path>
              </a:pathLst>
            </a:custGeom>
            <a:solidFill>
              <a:srgbClr val="F8FBF8"/>
            </a:solidFill>
          </p:spPr>
          <p:txBody>
            <a:bodyPr/>
            <a:lstStyle/>
            <a:p>
              <a:endParaRPr lang="en-US" sz="933"/>
            </a:p>
          </p:txBody>
        </p:sp>
        <p:sp>
          <p:nvSpPr>
            <p:cNvPr id="15" name="TextBox 15"/>
            <p:cNvSpPr txBox="1"/>
            <p:nvPr/>
          </p:nvSpPr>
          <p:spPr>
            <a:xfrm>
              <a:off x="0" y="-133350"/>
              <a:ext cx="1125145" cy="292959"/>
            </a:xfrm>
            <a:prstGeom prst="rect">
              <a:avLst/>
            </a:prstGeom>
          </p:spPr>
          <p:txBody>
            <a:bodyPr lIns="33867" tIns="33867" rIns="33867" bIns="33867" rtlCol="0" anchor="ctr"/>
            <a:lstStyle/>
            <a:p>
              <a:pPr algn="ctr">
                <a:lnSpc>
                  <a:spcPts val="2411"/>
                </a:lnSpc>
              </a:pPr>
              <a:r>
                <a:rPr lang="en-US" sz="1370" spc="68">
                  <a:solidFill>
                    <a:srgbClr val="184683"/>
                  </a:solidFill>
                  <a:latin typeface="Poppins"/>
                  <a:ea typeface="Poppins"/>
                  <a:cs typeface="Poppins"/>
                  <a:sym typeface="Poppins"/>
                </a:rPr>
                <a:t>Access to Care</a:t>
              </a:r>
            </a:p>
          </p:txBody>
        </p:sp>
      </p:grpSp>
      <p:grpSp>
        <p:nvGrpSpPr>
          <p:cNvPr id="16" name="Group 16"/>
          <p:cNvGrpSpPr/>
          <p:nvPr/>
        </p:nvGrpSpPr>
        <p:grpSpPr>
          <a:xfrm>
            <a:off x="7709040" y="6129888"/>
            <a:ext cx="2754515" cy="390746"/>
            <a:chOff x="0" y="0"/>
            <a:chExt cx="1125145" cy="159609"/>
          </a:xfrm>
        </p:grpSpPr>
        <p:sp>
          <p:nvSpPr>
            <p:cNvPr id="17" name="Freeform 17"/>
            <p:cNvSpPr/>
            <p:nvPr/>
          </p:nvSpPr>
          <p:spPr>
            <a:xfrm>
              <a:off x="0" y="0"/>
              <a:ext cx="1125145" cy="159609"/>
            </a:xfrm>
            <a:custGeom>
              <a:avLst/>
              <a:gdLst/>
              <a:ahLst/>
              <a:cxnLst/>
              <a:rect l="l" t="t" r="r" b="b"/>
              <a:pathLst>
                <a:path w="1125145" h="159609">
                  <a:moveTo>
                    <a:pt x="79805" y="0"/>
                  </a:moveTo>
                  <a:lnTo>
                    <a:pt x="1045341" y="0"/>
                  </a:lnTo>
                  <a:cubicBezTo>
                    <a:pt x="1089416" y="0"/>
                    <a:pt x="1125145" y="35730"/>
                    <a:pt x="1125145" y="79805"/>
                  </a:cubicBezTo>
                  <a:lnTo>
                    <a:pt x="1125145" y="79805"/>
                  </a:lnTo>
                  <a:cubicBezTo>
                    <a:pt x="1125145" y="100970"/>
                    <a:pt x="1116737" y="121269"/>
                    <a:pt x="1101771" y="136235"/>
                  </a:cubicBezTo>
                  <a:cubicBezTo>
                    <a:pt x="1086805" y="151201"/>
                    <a:pt x="1066506" y="159609"/>
                    <a:pt x="1045341" y="159609"/>
                  </a:cubicBezTo>
                  <a:lnTo>
                    <a:pt x="79805" y="159609"/>
                  </a:lnTo>
                  <a:cubicBezTo>
                    <a:pt x="35730" y="159609"/>
                    <a:pt x="0" y="123880"/>
                    <a:pt x="0" y="79805"/>
                  </a:cubicBezTo>
                  <a:lnTo>
                    <a:pt x="0" y="79805"/>
                  </a:lnTo>
                  <a:cubicBezTo>
                    <a:pt x="0" y="35730"/>
                    <a:pt x="35730" y="0"/>
                    <a:pt x="79805" y="0"/>
                  </a:cubicBezTo>
                  <a:close/>
                </a:path>
              </a:pathLst>
            </a:custGeom>
            <a:solidFill>
              <a:srgbClr val="F8FBF8"/>
            </a:solidFill>
          </p:spPr>
          <p:txBody>
            <a:bodyPr/>
            <a:lstStyle/>
            <a:p>
              <a:endParaRPr lang="en-US" sz="933"/>
            </a:p>
          </p:txBody>
        </p:sp>
        <p:sp>
          <p:nvSpPr>
            <p:cNvPr id="18" name="TextBox 18"/>
            <p:cNvSpPr txBox="1"/>
            <p:nvPr/>
          </p:nvSpPr>
          <p:spPr>
            <a:xfrm>
              <a:off x="0" y="-133350"/>
              <a:ext cx="1125145" cy="292959"/>
            </a:xfrm>
            <a:prstGeom prst="rect">
              <a:avLst/>
            </a:prstGeom>
          </p:spPr>
          <p:txBody>
            <a:bodyPr lIns="33867" tIns="33867" rIns="33867" bIns="33867" rtlCol="0" anchor="ctr"/>
            <a:lstStyle/>
            <a:p>
              <a:pPr algn="ctr">
                <a:lnSpc>
                  <a:spcPts val="2411"/>
                </a:lnSpc>
              </a:pPr>
              <a:r>
                <a:rPr lang="en-US" sz="1370" spc="68">
                  <a:solidFill>
                    <a:srgbClr val="184683"/>
                  </a:solidFill>
                  <a:latin typeface="Poppins"/>
                  <a:ea typeface="Poppins"/>
                  <a:cs typeface="Poppins"/>
                  <a:sym typeface="Poppins"/>
                </a:rPr>
                <a:t>System Efficiency</a:t>
              </a:r>
            </a:p>
          </p:txBody>
        </p:sp>
      </p:grpSp>
      <p:sp>
        <p:nvSpPr>
          <p:cNvPr id="19" name="TextBox 19"/>
          <p:cNvSpPr txBox="1"/>
          <p:nvPr/>
        </p:nvSpPr>
        <p:spPr>
          <a:xfrm>
            <a:off x="552589" y="609600"/>
            <a:ext cx="5037713" cy="1300677"/>
          </a:xfrm>
          <a:prstGeom prst="rect">
            <a:avLst/>
          </a:prstGeom>
        </p:spPr>
        <p:txBody>
          <a:bodyPr lIns="0" tIns="0" rIns="0" bIns="0" rtlCol="0" anchor="t">
            <a:spAutoFit/>
          </a:bodyPr>
          <a:lstStyle/>
          <a:p>
            <a:pPr>
              <a:lnSpc>
                <a:spcPts val="5331"/>
              </a:lnSpc>
              <a:spcBef>
                <a:spcPct val="0"/>
              </a:spcBef>
            </a:pPr>
            <a:r>
              <a:rPr lang="en-US" sz="3808">
                <a:solidFill>
                  <a:srgbClr val="FFFFFF"/>
                </a:solidFill>
                <a:latin typeface="Gotham"/>
                <a:ea typeface="Gotham"/>
                <a:cs typeface="Gotham"/>
                <a:sym typeface="Gotham"/>
              </a:rPr>
              <a:t>Ohio’s RHTP Pharmacy Plan</a:t>
            </a:r>
          </a:p>
        </p:txBody>
      </p:sp>
      <p:sp>
        <p:nvSpPr>
          <p:cNvPr id="20" name="TextBox 20"/>
          <p:cNvSpPr txBox="1"/>
          <p:nvPr/>
        </p:nvSpPr>
        <p:spPr>
          <a:xfrm>
            <a:off x="552589" y="2241828"/>
            <a:ext cx="5492694" cy="4213782"/>
          </a:xfrm>
          <a:prstGeom prst="rect">
            <a:avLst/>
          </a:prstGeom>
        </p:spPr>
        <p:txBody>
          <a:bodyPr lIns="0" tIns="0" rIns="0" bIns="0" rtlCol="0" anchor="t">
            <a:spAutoFit/>
          </a:bodyPr>
          <a:lstStyle/>
          <a:p>
            <a:pPr>
              <a:lnSpc>
                <a:spcPts val="3043"/>
              </a:lnSpc>
            </a:pPr>
            <a:r>
              <a:rPr lang="en-US" sz="2173" b="1">
                <a:solidFill>
                  <a:srgbClr val="FFFFFF"/>
                </a:solidFill>
                <a:latin typeface="Poppins Bold"/>
                <a:ea typeface="Poppins Bold"/>
                <a:cs typeface="Poppins Bold"/>
                <a:sym typeface="Poppins Bold"/>
              </a:rPr>
              <a:t>Core Vision</a:t>
            </a:r>
          </a:p>
          <a:p>
            <a:pPr>
              <a:lnSpc>
                <a:spcPts val="3043"/>
              </a:lnSpc>
            </a:pPr>
            <a:r>
              <a:rPr lang="en-US" sz="2173">
                <a:solidFill>
                  <a:srgbClr val="FFFFFF"/>
                </a:solidFill>
                <a:latin typeface="Poppins"/>
                <a:ea typeface="Poppins"/>
                <a:cs typeface="Poppins"/>
                <a:sym typeface="Poppins"/>
              </a:rPr>
              <a:t>Build a statewide rural pharmacy network that:</a:t>
            </a:r>
          </a:p>
          <a:p>
            <a:pPr>
              <a:lnSpc>
                <a:spcPts val="3043"/>
              </a:lnSpc>
            </a:pPr>
            <a:endParaRPr lang="en-US" sz="2173">
              <a:solidFill>
                <a:srgbClr val="FFFFFF"/>
              </a:solidFill>
              <a:latin typeface="Poppins"/>
              <a:ea typeface="Poppins"/>
              <a:cs typeface="Poppins"/>
              <a:sym typeface="Poppins"/>
            </a:endParaRPr>
          </a:p>
          <a:p>
            <a:pPr marL="469348" lvl="1" indent="-234674">
              <a:lnSpc>
                <a:spcPts val="3043"/>
              </a:lnSpc>
              <a:buFont typeface="Arial"/>
              <a:buChar char="•"/>
            </a:pPr>
            <a:r>
              <a:rPr lang="en-US" sz="2173">
                <a:solidFill>
                  <a:srgbClr val="FFFFFF"/>
                </a:solidFill>
                <a:latin typeface="Poppins"/>
                <a:ea typeface="Poppins"/>
                <a:cs typeface="Poppins"/>
                <a:sym typeface="Poppins"/>
              </a:rPr>
              <a:t>Connects pharmacies to CliniSync (HIE) </a:t>
            </a:r>
          </a:p>
          <a:p>
            <a:pPr marL="469348" lvl="1" indent="-234674">
              <a:lnSpc>
                <a:spcPts val="3043"/>
              </a:lnSpc>
              <a:buFont typeface="Arial"/>
              <a:buChar char="•"/>
            </a:pPr>
            <a:r>
              <a:rPr lang="en-US" sz="2173">
                <a:solidFill>
                  <a:srgbClr val="FFFFFF"/>
                </a:solidFill>
                <a:latin typeface="Poppins"/>
                <a:ea typeface="Poppins"/>
                <a:cs typeface="Poppins"/>
                <a:sym typeface="Poppins"/>
              </a:rPr>
              <a:t>Expands pharmacist-led clinical services </a:t>
            </a:r>
          </a:p>
          <a:p>
            <a:pPr marL="469348" lvl="1" indent="-234674">
              <a:lnSpc>
                <a:spcPts val="3043"/>
              </a:lnSpc>
              <a:buFont typeface="Arial"/>
              <a:buChar char="•"/>
            </a:pPr>
            <a:r>
              <a:rPr lang="en-US" sz="2173">
                <a:solidFill>
                  <a:srgbClr val="FFFFFF"/>
                </a:solidFill>
                <a:latin typeface="Poppins"/>
                <a:ea typeface="Poppins"/>
                <a:cs typeface="Poppins"/>
                <a:sym typeface="Poppins"/>
              </a:rPr>
              <a:t>Integrates pharmacies into the broader healthcare system</a:t>
            </a:r>
          </a:p>
          <a:p>
            <a:pPr>
              <a:lnSpc>
                <a:spcPts val="3043"/>
              </a:lnSpc>
            </a:pPr>
            <a:endParaRPr lang="en-US" sz="2173">
              <a:solidFill>
                <a:srgbClr val="FFFFFF"/>
              </a:solidFill>
              <a:latin typeface="Poppins"/>
              <a:ea typeface="Poppins"/>
              <a:cs typeface="Poppins"/>
              <a:sym typeface="Poppins"/>
            </a:endParaRPr>
          </a:p>
        </p:txBody>
      </p:sp>
      <p:sp>
        <p:nvSpPr>
          <p:cNvPr id="21" name="TextBox 21"/>
          <p:cNvSpPr txBox="1"/>
          <p:nvPr/>
        </p:nvSpPr>
        <p:spPr>
          <a:xfrm>
            <a:off x="6883604" y="4094052"/>
            <a:ext cx="4405389" cy="256160"/>
          </a:xfrm>
          <a:prstGeom prst="rect">
            <a:avLst/>
          </a:prstGeom>
        </p:spPr>
        <p:txBody>
          <a:bodyPr lIns="0" tIns="0" rIns="0" bIns="0" rtlCol="0" anchor="t">
            <a:spAutoFit/>
          </a:bodyPr>
          <a:lstStyle/>
          <a:p>
            <a:pPr algn="ctr">
              <a:lnSpc>
                <a:spcPts val="2113"/>
              </a:lnSpc>
            </a:pPr>
            <a:r>
              <a:rPr lang="en-US" sz="1509" b="1">
                <a:solidFill>
                  <a:srgbClr val="F8FBF8"/>
                </a:solidFill>
                <a:latin typeface="Poppins Bold"/>
                <a:ea typeface="Poppins Bold"/>
                <a:cs typeface="Poppins Bold"/>
                <a:sym typeface="Poppins Bold"/>
              </a:rPr>
              <a:t>End Goal to Improve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2192000" cy="6858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29445" b="-48331"/>
            </a:stretch>
          </a:blipFill>
        </p:spPr>
        <p:txBody>
          <a:bodyPr/>
          <a:lstStyle/>
          <a:p>
            <a:endParaRPr lang="en-US" sz="933"/>
          </a:p>
        </p:txBody>
      </p:sp>
      <p:sp>
        <p:nvSpPr>
          <p:cNvPr id="3" name="Freeform 3"/>
          <p:cNvSpPr/>
          <p:nvPr/>
        </p:nvSpPr>
        <p:spPr>
          <a:xfrm>
            <a:off x="0" y="0"/>
            <a:ext cx="4569143" cy="6858000"/>
          </a:xfrm>
          <a:custGeom>
            <a:avLst/>
            <a:gdLst/>
            <a:ahLst/>
            <a:cxnLst/>
            <a:rect l="l" t="t" r="r" b="b"/>
            <a:pathLst>
              <a:path w="6853714" h="10287000">
                <a:moveTo>
                  <a:pt x="0" y="0"/>
                </a:moveTo>
                <a:lnTo>
                  <a:pt x="6853714" y="0"/>
                </a:lnTo>
                <a:lnTo>
                  <a:pt x="6853714" y="10287000"/>
                </a:lnTo>
                <a:lnTo>
                  <a:pt x="0" y="10287000"/>
                </a:lnTo>
                <a:lnTo>
                  <a:pt x="0" y="0"/>
                </a:lnTo>
                <a:close/>
              </a:path>
            </a:pathLst>
          </a:custGeom>
          <a:blipFill>
            <a:blip r:embed="rId3"/>
            <a:stretch>
              <a:fillRect l="-28853" r="-96697"/>
            </a:stretch>
          </a:blipFill>
        </p:spPr>
        <p:txBody>
          <a:bodyPr/>
          <a:lstStyle/>
          <a:p>
            <a:endParaRPr lang="en-US" sz="933"/>
          </a:p>
        </p:txBody>
      </p:sp>
      <p:grpSp>
        <p:nvGrpSpPr>
          <p:cNvPr id="4" name="Group 4"/>
          <p:cNvGrpSpPr/>
          <p:nvPr/>
        </p:nvGrpSpPr>
        <p:grpSpPr>
          <a:xfrm>
            <a:off x="4131982" y="1819219"/>
            <a:ext cx="6549030" cy="6071624"/>
            <a:chOff x="0" y="0"/>
            <a:chExt cx="13098061" cy="12143248"/>
          </a:xfrm>
        </p:grpSpPr>
        <p:sp>
          <p:nvSpPr>
            <p:cNvPr id="5" name="Freeform 5"/>
            <p:cNvSpPr/>
            <p:nvPr/>
          </p:nvSpPr>
          <p:spPr>
            <a:xfrm flipH="1" flipV="1">
              <a:off x="0" y="0"/>
              <a:ext cx="13098061" cy="9725973"/>
            </a:xfrm>
            <a:custGeom>
              <a:avLst/>
              <a:gdLst/>
              <a:ahLst/>
              <a:cxnLst/>
              <a:rect l="l" t="t" r="r" b="b"/>
              <a:pathLst>
                <a:path w="13098061" h="9725973">
                  <a:moveTo>
                    <a:pt x="13098061" y="9725973"/>
                  </a:moveTo>
                  <a:lnTo>
                    <a:pt x="0" y="9725973"/>
                  </a:lnTo>
                  <a:lnTo>
                    <a:pt x="0" y="0"/>
                  </a:lnTo>
                  <a:lnTo>
                    <a:pt x="13098061" y="0"/>
                  </a:lnTo>
                  <a:lnTo>
                    <a:pt x="13098061" y="9725973"/>
                  </a:lnTo>
                  <a:close/>
                </a:path>
              </a:pathLst>
            </a:custGeom>
            <a:blipFill>
              <a:blip r:embed="rId4"/>
              <a:stretch>
                <a:fillRect t="-88853" r="-89827" b="-66788"/>
              </a:stretch>
            </a:blipFill>
          </p:spPr>
          <p:txBody>
            <a:bodyPr/>
            <a:lstStyle/>
            <a:p>
              <a:endParaRPr lang="en-US" sz="933"/>
            </a:p>
          </p:txBody>
        </p:sp>
        <p:sp>
          <p:nvSpPr>
            <p:cNvPr id="6" name="Freeform 6"/>
            <p:cNvSpPr/>
            <p:nvPr/>
          </p:nvSpPr>
          <p:spPr>
            <a:xfrm>
              <a:off x="95982" y="9725973"/>
              <a:ext cx="12906097" cy="2417275"/>
            </a:xfrm>
            <a:custGeom>
              <a:avLst/>
              <a:gdLst/>
              <a:ahLst/>
              <a:cxnLst/>
              <a:rect l="l" t="t" r="r" b="b"/>
              <a:pathLst>
                <a:path w="12906097" h="2417275">
                  <a:moveTo>
                    <a:pt x="0" y="0"/>
                  </a:moveTo>
                  <a:lnTo>
                    <a:pt x="12906097" y="0"/>
                  </a:lnTo>
                  <a:lnTo>
                    <a:pt x="12906097" y="2417275"/>
                  </a:lnTo>
                  <a:lnTo>
                    <a:pt x="0" y="2417275"/>
                  </a:lnTo>
                  <a:lnTo>
                    <a:pt x="0" y="0"/>
                  </a:lnTo>
                  <a:close/>
                </a:path>
              </a:pathLst>
            </a:custGeom>
            <a:blipFill>
              <a:blip r:embed="rId5"/>
              <a:stretch>
                <a:fillRect l="-7629" r="-7629"/>
              </a:stretch>
            </a:blipFill>
          </p:spPr>
          <p:txBody>
            <a:bodyPr/>
            <a:lstStyle/>
            <a:p>
              <a:endParaRPr lang="en-US" sz="933"/>
            </a:p>
          </p:txBody>
        </p:sp>
      </p:grpSp>
      <p:grpSp>
        <p:nvGrpSpPr>
          <p:cNvPr id="7" name="Group 7"/>
          <p:cNvGrpSpPr/>
          <p:nvPr/>
        </p:nvGrpSpPr>
        <p:grpSpPr>
          <a:xfrm>
            <a:off x="4218217" y="1924970"/>
            <a:ext cx="600645" cy="60064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9" name="TextBox 9"/>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1</a:t>
              </a:r>
            </a:p>
          </p:txBody>
        </p:sp>
      </p:grpSp>
      <p:grpSp>
        <p:nvGrpSpPr>
          <p:cNvPr id="10" name="Group 10"/>
          <p:cNvGrpSpPr/>
          <p:nvPr/>
        </p:nvGrpSpPr>
        <p:grpSpPr>
          <a:xfrm>
            <a:off x="4218217" y="2743469"/>
            <a:ext cx="600645" cy="60064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12" name="TextBox 12"/>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2</a:t>
              </a:r>
            </a:p>
          </p:txBody>
        </p:sp>
      </p:grpSp>
      <p:grpSp>
        <p:nvGrpSpPr>
          <p:cNvPr id="13" name="Group 13"/>
          <p:cNvGrpSpPr/>
          <p:nvPr/>
        </p:nvGrpSpPr>
        <p:grpSpPr>
          <a:xfrm>
            <a:off x="4218217" y="3560014"/>
            <a:ext cx="600645" cy="60064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15" name="TextBox 15"/>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3</a:t>
              </a:r>
            </a:p>
          </p:txBody>
        </p:sp>
      </p:grpSp>
      <p:grpSp>
        <p:nvGrpSpPr>
          <p:cNvPr id="16" name="Group 16"/>
          <p:cNvGrpSpPr/>
          <p:nvPr/>
        </p:nvGrpSpPr>
        <p:grpSpPr>
          <a:xfrm>
            <a:off x="4218217" y="4376559"/>
            <a:ext cx="600645" cy="60064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18" name="TextBox 18"/>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4</a:t>
              </a:r>
            </a:p>
          </p:txBody>
        </p:sp>
      </p:grpSp>
      <p:grpSp>
        <p:nvGrpSpPr>
          <p:cNvPr id="19" name="Group 19"/>
          <p:cNvGrpSpPr/>
          <p:nvPr/>
        </p:nvGrpSpPr>
        <p:grpSpPr>
          <a:xfrm>
            <a:off x="4218217" y="5193104"/>
            <a:ext cx="600645" cy="60064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21" name="TextBox 21"/>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5</a:t>
              </a:r>
            </a:p>
          </p:txBody>
        </p:sp>
      </p:grpSp>
      <p:grpSp>
        <p:nvGrpSpPr>
          <p:cNvPr id="22" name="Group 22"/>
          <p:cNvGrpSpPr/>
          <p:nvPr/>
        </p:nvGrpSpPr>
        <p:grpSpPr>
          <a:xfrm>
            <a:off x="4218217" y="6009649"/>
            <a:ext cx="600645" cy="60064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FFFF">
                    <a:alpha val="100000"/>
                  </a:srgbClr>
                </a:gs>
                <a:gs pos="50000">
                  <a:srgbClr val="FFFFFF">
                    <a:alpha val="100000"/>
                  </a:srgbClr>
                </a:gs>
                <a:gs pos="100000">
                  <a:srgbClr val="D2ECF8">
                    <a:alpha val="100000"/>
                  </a:srgbClr>
                </a:gs>
              </a:gsLst>
              <a:lin ang="5400000"/>
            </a:gradFill>
          </p:spPr>
          <p:txBody>
            <a:bodyPr/>
            <a:lstStyle/>
            <a:p>
              <a:endParaRPr lang="en-US" sz="933"/>
            </a:p>
          </p:txBody>
        </p:sp>
        <p:sp>
          <p:nvSpPr>
            <p:cNvPr id="24" name="TextBox 24"/>
            <p:cNvSpPr txBox="1"/>
            <p:nvPr/>
          </p:nvSpPr>
          <p:spPr>
            <a:xfrm>
              <a:off x="76200" y="9525"/>
              <a:ext cx="660400" cy="727075"/>
            </a:xfrm>
            <a:prstGeom prst="rect">
              <a:avLst/>
            </a:prstGeom>
          </p:spPr>
          <p:txBody>
            <a:bodyPr lIns="0" tIns="0" rIns="0" bIns="0" rtlCol="0" anchor="ctr"/>
            <a:lstStyle/>
            <a:p>
              <a:pPr algn="ctr">
                <a:lnSpc>
                  <a:spcPts val="2624"/>
                </a:lnSpc>
                <a:spcBef>
                  <a:spcPct val="0"/>
                </a:spcBef>
              </a:pPr>
              <a:r>
                <a:rPr lang="en-US" sz="1874" b="1">
                  <a:solidFill>
                    <a:srgbClr val="184683"/>
                  </a:solidFill>
                  <a:latin typeface="Gotham Bold"/>
                  <a:ea typeface="Gotham Bold"/>
                  <a:cs typeface="Gotham Bold"/>
                  <a:sym typeface="Gotham Bold"/>
                </a:rPr>
                <a:t>6</a:t>
              </a:r>
            </a:p>
          </p:txBody>
        </p:sp>
      </p:grpSp>
      <p:grpSp>
        <p:nvGrpSpPr>
          <p:cNvPr id="25" name="Group 25"/>
          <p:cNvGrpSpPr/>
          <p:nvPr/>
        </p:nvGrpSpPr>
        <p:grpSpPr>
          <a:xfrm>
            <a:off x="9652311" y="1981391"/>
            <a:ext cx="2057400" cy="2019300"/>
            <a:chOff x="0" y="0"/>
            <a:chExt cx="685800" cy="673100"/>
          </a:xfrm>
        </p:grpSpPr>
        <p:sp>
          <p:nvSpPr>
            <p:cNvPr id="26" name="Freeform 26"/>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04639D"/>
            </a:solidFill>
          </p:spPr>
          <p:txBody>
            <a:bodyPr/>
            <a:lstStyle/>
            <a:p>
              <a:endParaRPr lang="en-US" sz="933"/>
            </a:p>
          </p:txBody>
        </p:sp>
        <p:sp>
          <p:nvSpPr>
            <p:cNvPr id="27" name="TextBox 27"/>
            <p:cNvSpPr txBox="1"/>
            <p:nvPr/>
          </p:nvSpPr>
          <p:spPr>
            <a:xfrm>
              <a:off x="139700" y="88900"/>
              <a:ext cx="406400" cy="469900"/>
            </a:xfrm>
            <a:prstGeom prst="rect">
              <a:avLst/>
            </a:prstGeom>
          </p:spPr>
          <p:txBody>
            <a:bodyPr lIns="33867" tIns="33867" rIns="33867" bIns="33867" rtlCol="0" anchor="ctr"/>
            <a:lstStyle/>
            <a:p>
              <a:pPr algn="ctr">
                <a:lnSpc>
                  <a:spcPts val="2214"/>
                </a:lnSpc>
              </a:pPr>
              <a:r>
                <a:rPr lang="en-US" sz="1581" b="1">
                  <a:solidFill>
                    <a:srgbClr val="FFFFFF"/>
                  </a:solidFill>
                  <a:latin typeface="Poppins Bold"/>
                  <a:ea typeface="Poppins Bold"/>
                  <a:cs typeface="Poppins Bold"/>
                  <a:sym typeface="Poppins Bold"/>
                </a:rPr>
                <a:t>$2 Million</a:t>
              </a:r>
            </a:p>
            <a:p>
              <a:pPr algn="ctr">
                <a:lnSpc>
                  <a:spcPts val="2214"/>
                </a:lnSpc>
              </a:pPr>
              <a:r>
                <a:rPr lang="en-US" sz="1581" b="1">
                  <a:solidFill>
                    <a:srgbClr val="FFFFFF"/>
                  </a:solidFill>
                  <a:latin typeface="Poppins Bold"/>
                  <a:ea typeface="Poppins Bold"/>
                  <a:cs typeface="Poppins Bold"/>
                  <a:sym typeface="Poppins Bold"/>
                </a:rPr>
                <a:t>Year 1</a:t>
              </a:r>
            </a:p>
          </p:txBody>
        </p:sp>
      </p:grpSp>
      <p:sp>
        <p:nvSpPr>
          <p:cNvPr id="28" name="TextBox 28"/>
          <p:cNvSpPr txBox="1"/>
          <p:nvPr/>
        </p:nvSpPr>
        <p:spPr>
          <a:xfrm>
            <a:off x="4740208" y="115148"/>
            <a:ext cx="6147341" cy="1520224"/>
          </a:xfrm>
          <a:prstGeom prst="rect">
            <a:avLst/>
          </a:prstGeom>
        </p:spPr>
        <p:txBody>
          <a:bodyPr lIns="0" tIns="0" rIns="0" bIns="0" rtlCol="0" anchor="t">
            <a:spAutoFit/>
          </a:bodyPr>
          <a:lstStyle/>
          <a:p>
            <a:pPr>
              <a:lnSpc>
                <a:spcPts val="6174"/>
              </a:lnSpc>
              <a:spcBef>
                <a:spcPct val="0"/>
              </a:spcBef>
            </a:pPr>
            <a:r>
              <a:rPr lang="en-US" sz="4410" b="1">
                <a:solidFill>
                  <a:srgbClr val="FFFFFF"/>
                </a:solidFill>
                <a:latin typeface="Gotham Bold"/>
                <a:ea typeface="Gotham Bold"/>
                <a:cs typeface="Gotham Bold"/>
                <a:sym typeface="Gotham Bold"/>
              </a:rPr>
              <a:t>OPA’S PROGRAM MODEL</a:t>
            </a:r>
          </a:p>
        </p:txBody>
      </p:sp>
      <p:sp>
        <p:nvSpPr>
          <p:cNvPr id="29" name="TextBox 29"/>
          <p:cNvSpPr txBox="1"/>
          <p:nvPr/>
        </p:nvSpPr>
        <p:spPr>
          <a:xfrm>
            <a:off x="5054346" y="2002175"/>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Needs Assessment</a:t>
            </a:r>
          </a:p>
        </p:txBody>
      </p:sp>
      <p:sp>
        <p:nvSpPr>
          <p:cNvPr id="30" name="TextBox 30"/>
          <p:cNvSpPr txBox="1"/>
          <p:nvPr/>
        </p:nvSpPr>
        <p:spPr>
          <a:xfrm>
            <a:off x="5054346" y="2820675"/>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Connect pharmacies to HIE</a:t>
            </a:r>
          </a:p>
        </p:txBody>
      </p:sp>
      <p:sp>
        <p:nvSpPr>
          <p:cNvPr id="31" name="TextBox 31"/>
          <p:cNvSpPr txBox="1"/>
          <p:nvPr/>
        </p:nvSpPr>
        <p:spPr>
          <a:xfrm>
            <a:off x="5054346" y="3639174"/>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Train pharmacy workforce</a:t>
            </a:r>
          </a:p>
        </p:txBody>
      </p:sp>
      <p:sp>
        <p:nvSpPr>
          <p:cNvPr id="32" name="TextBox 32"/>
          <p:cNvSpPr txBox="1"/>
          <p:nvPr/>
        </p:nvSpPr>
        <p:spPr>
          <a:xfrm>
            <a:off x="5054346" y="4457674"/>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Launch clinical services</a:t>
            </a:r>
          </a:p>
        </p:txBody>
      </p:sp>
      <p:sp>
        <p:nvSpPr>
          <p:cNvPr id="33" name="TextBox 33"/>
          <p:cNvSpPr txBox="1"/>
          <p:nvPr/>
        </p:nvSpPr>
        <p:spPr>
          <a:xfrm>
            <a:off x="5054346" y="5276174"/>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Evaluate outcomes</a:t>
            </a:r>
          </a:p>
        </p:txBody>
      </p:sp>
      <p:sp>
        <p:nvSpPr>
          <p:cNvPr id="34" name="TextBox 34"/>
          <p:cNvSpPr txBox="1"/>
          <p:nvPr/>
        </p:nvSpPr>
        <p:spPr>
          <a:xfrm>
            <a:off x="5054346" y="6094674"/>
            <a:ext cx="4704300" cy="376513"/>
          </a:xfrm>
          <a:prstGeom prst="rect">
            <a:avLst/>
          </a:prstGeom>
        </p:spPr>
        <p:txBody>
          <a:bodyPr lIns="0" tIns="0" rIns="0" bIns="0" rtlCol="0" anchor="t">
            <a:spAutoFit/>
          </a:bodyPr>
          <a:lstStyle/>
          <a:p>
            <a:pPr algn="just">
              <a:lnSpc>
                <a:spcPts val="3054"/>
              </a:lnSpc>
            </a:pPr>
            <a:r>
              <a:rPr lang="en-US" sz="2181">
                <a:solidFill>
                  <a:srgbClr val="FFFFFF"/>
                </a:solidFill>
                <a:latin typeface="Poppins"/>
                <a:ea typeface="Poppins"/>
                <a:cs typeface="Poppins"/>
                <a:sym typeface="Poppins"/>
              </a:rPr>
              <a:t>Scale statewide</a:t>
            </a:r>
          </a:p>
        </p:txBody>
      </p:sp>
      <p:grpSp>
        <p:nvGrpSpPr>
          <p:cNvPr id="35" name="Group 35"/>
          <p:cNvGrpSpPr/>
          <p:nvPr/>
        </p:nvGrpSpPr>
        <p:grpSpPr>
          <a:xfrm>
            <a:off x="9652311" y="4489641"/>
            <a:ext cx="2057400" cy="2019300"/>
            <a:chOff x="0" y="0"/>
            <a:chExt cx="685800" cy="673100"/>
          </a:xfrm>
        </p:grpSpPr>
        <p:sp>
          <p:nvSpPr>
            <p:cNvPr id="36" name="Freeform 36"/>
            <p:cNvSpPr/>
            <p:nvPr/>
          </p:nvSpPr>
          <p:spPr>
            <a:xfrm>
              <a:off x="0" y="0"/>
              <a:ext cx="685800" cy="668020"/>
            </a:xfrm>
            <a:custGeom>
              <a:avLst/>
              <a:gdLst/>
              <a:ahLst/>
              <a:cxnLst/>
              <a:rect l="l" t="t" r="r" b="b"/>
              <a:pathLst>
                <a:path w="685800" h="668020">
                  <a:moveTo>
                    <a:pt x="342900" y="0"/>
                  </a:moveTo>
                  <a:lnTo>
                    <a:pt x="434340" y="162560"/>
                  </a:lnTo>
                  <a:lnTo>
                    <a:pt x="618490" y="132080"/>
                  </a:lnTo>
                  <a:lnTo>
                    <a:pt x="547370" y="304800"/>
                  </a:lnTo>
                  <a:lnTo>
                    <a:pt x="685800" y="430530"/>
                  </a:lnTo>
                  <a:lnTo>
                    <a:pt x="506730" y="482600"/>
                  </a:lnTo>
                  <a:lnTo>
                    <a:pt x="495300" y="668020"/>
                  </a:lnTo>
                  <a:lnTo>
                    <a:pt x="342900" y="561340"/>
                  </a:lnTo>
                  <a:lnTo>
                    <a:pt x="190500" y="668020"/>
                  </a:lnTo>
                  <a:lnTo>
                    <a:pt x="179070" y="482600"/>
                  </a:lnTo>
                  <a:lnTo>
                    <a:pt x="0" y="430530"/>
                  </a:lnTo>
                  <a:lnTo>
                    <a:pt x="138430" y="304800"/>
                  </a:lnTo>
                  <a:lnTo>
                    <a:pt x="67310" y="132080"/>
                  </a:lnTo>
                  <a:lnTo>
                    <a:pt x="251460" y="162560"/>
                  </a:lnTo>
                  <a:close/>
                </a:path>
              </a:pathLst>
            </a:custGeom>
            <a:solidFill>
              <a:srgbClr val="04639D"/>
            </a:solidFill>
          </p:spPr>
          <p:txBody>
            <a:bodyPr/>
            <a:lstStyle/>
            <a:p>
              <a:endParaRPr lang="en-US" sz="933"/>
            </a:p>
          </p:txBody>
        </p:sp>
        <p:sp>
          <p:nvSpPr>
            <p:cNvPr id="37" name="TextBox 37"/>
            <p:cNvSpPr txBox="1"/>
            <p:nvPr/>
          </p:nvSpPr>
          <p:spPr>
            <a:xfrm>
              <a:off x="139700" y="98425"/>
              <a:ext cx="406400" cy="460375"/>
            </a:xfrm>
            <a:prstGeom prst="rect">
              <a:avLst/>
            </a:prstGeom>
          </p:spPr>
          <p:txBody>
            <a:bodyPr lIns="33867" tIns="33867" rIns="33867" bIns="33867" rtlCol="0" anchor="ctr"/>
            <a:lstStyle/>
            <a:p>
              <a:pPr algn="ctr">
                <a:lnSpc>
                  <a:spcPts val="2027"/>
                </a:lnSpc>
              </a:pPr>
              <a:r>
                <a:rPr lang="en-US" sz="1448" b="1">
                  <a:solidFill>
                    <a:srgbClr val="FFFFFF"/>
                  </a:solidFill>
                  <a:latin typeface="Poppins Bold"/>
                  <a:ea typeface="Poppins Bold"/>
                  <a:cs typeface="Poppins Bold"/>
                  <a:sym typeface="Poppins Bold"/>
                </a:rPr>
                <a:t>$2 Million</a:t>
              </a:r>
            </a:p>
            <a:p>
              <a:pPr algn="ctr">
                <a:lnSpc>
                  <a:spcPts val="2027"/>
                </a:lnSpc>
              </a:pPr>
              <a:r>
                <a:rPr lang="en-US" sz="1448" b="1">
                  <a:solidFill>
                    <a:srgbClr val="FFFFFF"/>
                  </a:solidFill>
                  <a:latin typeface="Poppins Bold"/>
                  <a:ea typeface="Poppins Bold"/>
                  <a:cs typeface="Poppins Bold"/>
                  <a:sym typeface="Poppins Bold"/>
                </a:rPr>
                <a:t>x2 more </a:t>
              </a:r>
            </a:p>
            <a:p>
              <a:pPr algn="ctr">
                <a:lnSpc>
                  <a:spcPts val="2027"/>
                </a:lnSpc>
              </a:pPr>
              <a:r>
                <a:rPr lang="en-US" sz="1448" b="1">
                  <a:solidFill>
                    <a:srgbClr val="FFFFFF"/>
                  </a:solidFill>
                  <a:latin typeface="Poppins Bold"/>
                  <a:ea typeface="Poppins Bold"/>
                  <a:cs typeface="Poppins Bold"/>
                  <a:sym typeface="Poppins Bold"/>
                </a:rPr>
                <a:t>2-year terms</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77777"/>
            </a:stretch>
          </a:blipFill>
        </p:spPr>
        <p:txBody>
          <a:bodyPr/>
          <a:lstStyle/>
          <a:p>
            <a:endParaRPr lang="en-US" sz="933"/>
          </a:p>
        </p:txBody>
      </p:sp>
      <p:sp>
        <p:nvSpPr>
          <p:cNvPr id="3" name="Freeform 3"/>
          <p:cNvSpPr/>
          <p:nvPr/>
        </p:nvSpPr>
        <p:spPr>
          <a:xfrm>
            <a:off x="1808329" y="213247"/>
            <a:ext cx="8575343" cy="6431507"/>
          </a:xfrm>
          <a:custGeom>
            <a:avLst/>
            <a:gdLst/>
            <a:ahLst/>
            <a:cxnLst/>
            <a:rect l="l" t="t" r="r" b="b"/>
            <a:pathLst>
              <a:path w="12863014" h="9647261">
                <a:moveTo>
                  <a:pt x="0" y="0"/>
                </a:moveTo>
                <a:lnTo>
                  <a:pt x="12863014" y="0"/>
                </a:lnTo>
                <a:lnTo>
                  <a:pt x="12863014" y="9647260"/>
                </a:lnTo>
                <a:lnTo>
                  <a:pt x="0" y="9647260"/>
                </a:lnTo>
                <a:lnTo>
                  <a:pt x="0" y="0"/>
                </a:lnTo>
                <a:close/>
              </a:path>
            </a:pathLst>
          </a:custGeom>
          <a:blipFill>
            <a:blip r:embed="rId3"/>
            <a:stretch>
              <a:fillRect/>
            </a:stretch>
          </a:blipFill>
        </p:spPr>
        <p:txBody>
          <a:bodyPr/>
          <a:lstStyle/>
          <a:p>
            <a:endParaRPr lang="en-US" sz="933"/>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txBody>
          <a:bodyPr/>
          <a:lstStyle/>
          <a:p>
            <a:endParaRPr lang="en-US" sz="933"/>
          </a:p>
        </p:txBody>
      </p:sp>
      <p:sp>
        <p:nvSpPr>
          <p:cNvPr id="3" name="TextBox 3"/>
          <p:cNvSpPr txBox="1"/>
          <p:nvPr/>
        </p:nvSpPr>
        <p:spPr>
          <a:xfrm>
            <a:off x="685800" y="956281"/>
            <a:ext cx="7553319" cy="783484"/>
          </a:xfrm>
          <a:prstGeom prst="rect">
            <a:avLst/>
          </a:prstGeom>
        </p:spPr>
        <p:txBody>
          <a:bodyPr lIns="0" tIns="0" rIns="0" bIns="0" rtlCol="0" anchor="t">
            <a:spAutoFit/>
          </a:bodyPr>
          <a:lstStyle/>
          <a:p>
            <a:pPr>
              <a:lnSpc>
                <a:spcPts val="6667"/>
              </a:lnSpc>
              <a:spcBef>
                <a:spcPct val="0"/>
              </a:spcBef>
            </a:pPr>
            <a:r>
              <a:rPr lang="en-US" sz="4762" b="1">
                <a:solidFill>
                  <a:srgbClr val="FFFFFF"/>
                </a:solidFill>
                <a:latin typeface="Gotham Bold"/>
                <a:ea typeface="Gotham Bold"/>
                <a:cs typeface="Gotham Bold"/>
                <a:sym typeface="Gotham Bold"/>
              </a:rPr>
              <a:t>OPA Work Plan</a:t>
            </a:r>
          </a:p>
        </p:txBody>
      </p:sp>
      <p:grpSp>
        <p:nvGrpSpPr>
          <p:cNvPr id="4" name="Group 4"/>
          <p:cNvGrpSpPr/>
          <p:nvPr/>
        </p:nvGrpSpPr>
        <p:grpSpPr>
          <a:xfrm>
            <a:off x="513901" y="2758829"/>
            <a:ext cx="3581359" cy="3549601"/>
            <a:chOff x="0" y="0"/>
            <a:chExt cx="7162717" cy="7099202"/>
          </a:xfrm>
        </p:grpSpPr>
        <p:sp>
          <p:nvSpPr>
            <p:cNvPr id="5" name="Freeform 5"/>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6" name="Freeform 6"/>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7" name="Group 7"/>
          <p:cNvGrpSpPr/>
          <p:nvPr/>
        </p:nvGrpSpPr>
        <p:grpSpPr>
          <a:xfrm>
            <a:off x="4305832" y="2758829"/>
            <a:ext cx="3581359" cy="3549601"/>
            <a:chOff x="0" y="0"/>
            <a:chExt cx="7162717" cy="7099202"/>
          </a:xfrm>
        </p:grpSpPr>
        <p:sp>
          <p:nvSpPr>
            <p:cNvPr id="8" name="Freeform 8"/>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9" name="Freeform 9"/>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10" name="Group 10"/>
          <p:cNvGrpSpPr/>
          <p:nvPr/>
        </p:nvGrpSpPr>
        <p:grpSpPr>
          <a:xfrm>
            <a:off x="8096741" y="2758829"/>
            <a:ext cx="3581359" cy="3549601"/>
            <a:chOff x="0" y="0"/>
            <a:chExt cx="7162717" cy="7099202"/>
          </a:xfrm>
        </p:grpSpPr>
        <p:sp>
          <p:nvSpPr>
            <p:cNvPr id="11" name="Freeform 11"/>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12" name="Freeform 12"/>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sp>
        <p:nvSpPr>
          <p:cNvPr id="13" name="TextBox 13"/>
          <p:cNvSpPr txBox="1"/>
          <p:nvPr/>
        </p:nvSpPr>
        <p:spPr>
          <a:xfrm>
            <a:off x="752637" y="4399999"/>
            <a:ext cx="3168708" cy="912879"/>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Statewide survey to 73 counties</a:t>
            </a:r>
          </a:p>
          <a:p>
            <a:pPr marL="283944" lvl="1" indent="-141972">
              <a:lnSpc>
                <a:spcPts val="1841"/>
              </a:lnSpc>
              <a:buFont typeface="Arial"/>
              <a:buChar char="•"/>
            </a:pPr>
            <a:r>
              <a:rPr lang="en-US" sz="1315">
                <a:solidFill>
                  <a:srgbClr val="FFFFFF"/>
                </a:solidFill>
                <a:latin typeface="Poppins"/>
                <a:ea typeface="Poppins"/>
                <a:cs typeface="Poppins"/>
                <a:sym typeface="Poppins"/>
              </a:rPr>
              <a:t>Staffing capabilities</a:t>
            </a:r>
          </a:p>
          <a:p>
            <a:pPr marL="283944" lvl="1" indent="-141972">
              <a:lnSpc>
                <a:spcPts val="1841"/>
              </a:lnSpc>
              <a:buFont typeface="Arial"/>
              <a:buChar char="•"/>
            </a:pPr>
            <a:r>
              <a:rPr lang="en-US" sz="1315">
                <a:solidFill>
                  <a:srgbClr val="FFFFFF"/>
                </a:solidFill>
                <a:latin typeface="Poppins"/>
                <a:ea typeface="Poppins"/>
                <a:cs typeface="Poppins"/>
                <a:sym typeface="Poppins"/>
              </a:rPr>
              <a:t>Technical capabilities</a:t>
            </a:r>
          </a:p>
          <a:p>
            <a:pPr marL="283944" lvl="1" indent="-141972">
              <a:lnSpc>
                <a:spcPts val="1841"/>
              </a:lnSpc>
              <a:buFont typeface="Arial"/>
              <a:buChar char="•"/>
            </a:pPr>
            <a:r>
              <a:rPr lang="en-US" sz="1315">
                <a:solidFill>
                  <a:srgbClr val="FFFFFF"/>
                </a:solidFill>
                <a:latin typeface="Poppins"/>
                <a:ea typeface="Poppins"/>
                <a:cs typeface="Poppins"/>
                <a:sym typeface="Poppins"/>
              </a:rPr>
              <a:t>Training needs</a:t>
            </a:r>
          </a:p>
        </p:txBody>
      </p:sp>
      <p:sp>
        <p:nvSpPr>
          <p:cNvPr id="14" name="TextBox 14"/>
          <p:cNvSpPr txBox="1"/>
          <p:nvPr/>
        </p:nvSpPr>
        <p:spPr>
          <a:xfrm>
            <a:off x="4511646" y="4285699"/>
            <a:ext cx="3168708" cy="1143711"/>
          </a:xfrm>
          <a:prstGeom prst="rect">
            <a:avLst/>
          </a:prstGeom>
        </p:spPr>
        <p:txBody>
          <a:bodyPr lIns="0" tIns="0" rIns="0" bIns="0" rtlCol="0" anchor="t">
            <a:spAutoFit/>
          </a:bodyPr>
          <a:lstStyle/>
          <a:p>
            <a:pPr>
              <a:lnSpc>
                <a:spcPts val="1841"/>
              </a:lnSpc>
            </a:pPr>
            <a:r>
              <a:rPr lang="en-US" sz="1315" b="1">
                <a:solidFill>
                  <a:srgbClr val="FFFFFF"/>
                </a:solidFill>
                <a:latin typeface="Poppins Bold"/>
                <a:ea typeface="Poppins Bold"/>
                <a:cs typeface="Poppins Bold"/>
                <a:sym typeface="Poppins Bold"/>
              </a:rPr>
              <a:t>Goal: </a:t>
            </a:r>
            <a:r>
              <a:rPr lang="en-US" sz="1315">
                <a:solidFill>
                  <a:srgbClr val="FFFFFF"/>
                </a:solidFill>
                <a:latin typeface="Poppins"/>
                <a:ea typeface="Poppins"/>
                <a:cs typeface="Poppins"/>
                <a:sym typeface="Poppins"/>
              </a:rPr>
              <a:t>Advise OPA on needs assessment and pilot sites </a:t>
            </a:r>
          </a:p>
          <a:p>
            <a:pPr>
              <a:lnSpc>
                <a:spcPts val="1841"/>
              </a:lnSpc>
            </a:pPr>
            <a:r>
              <a:rPr lang="en-US" sz="1315">
                <a:solidFill>
                  <a:srgbClr val="FFFFFF"/>
                </a:solidFill>
                <a:latin typeface="Poppins"/>
                <a:ea typeface="Poppins"/>
                <a:cs typeface="Poppins"/>
                <a:sym typeface="Poppins"/>
              </a:rPr>
              <a:t>(Pharmacists, Health system leadership, FQHCs, Payors, Patients, and more......)</a:t>
            </a:r>
          </a:p>
        </p:txBody>
      </p:sp>
      <p:sp>
        <p:nvSpPr>
          <p:cNvPr id="15" name="TextBox 15"/>
          <p:cNvSpPr txBox="1"/>
          <p:nvPr/>
        </p:nvSpPr>
        <p:spPr>
          <a:xfrm>
            <a:off x="8284470" y="4171399"/>
            <a:ext cx="3168708" cy="1374543"/>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Connect to CliniSync</a:t>
            </a:r>
          </a:p>
          <a:p>
            <a:pPr marL="283944" lvl="1" indent="-141972">
              <a:lnSpc>
                <a:spcPts val="1841"/>
              </a:lnSpc>
              <a:buFont typeface="Arial"/>
              <a:buChar char="•"/>
            </a:pPr>
            <a:r>
              <a:rPr lang="en-US" sz="1315">
                <a:solidFill>
                  <a:srgbClr val="FFFFFF"/>
                </a:solidFill>
                <a:latin typeface="Poppins"/>
                <a:ea typeface="Poppins"/>
                <a:cs typeface="Poppins"/>
                <a:sym typeface="Poppins"/>
              </a:rPr>
              <a:t>Meet hardware and software needs</a:t>
            </a:r>
          </a:p>
          <a:p>
            <a:pPr marL="283944" lvl="1" indent="-141972">
              <a:lnSpc>
                <a:spcPts val="1841"/>
              </a:lnSpc>
              <a:buFont typeface="Arial"/>
              <a:buChar char="•"/>
            </a:pPr>
            <a:r>
              <a:rPr lang="en-US" sz="1315">
                <a:solidFill>
                  <a:srgbClr val="FFFFFF"/>
                </a:solidFill>
                <a:latin typeface="Poppins"/>
                <a:ea typeface="Poppins"/>
                <a:cs typeface="Poppins"/>
                <a:sym typeface="Poppins"/>
              </a:rPr>
              <a:t>Workflow support</a:t>
            </a:r>
          </a:p>
          <a:p>
            <a:pPr marL="283944" lvl="1" indent="-141972">
              <a:lnSpc>
                <a:spcPts val="1841"/>
              </a:lnSpc>
              <a:buFont typeface="Arial"/>
              <a:buChar char="•"/>
            </a:pPr>
            <a:r>
              <a:rPr lang="en-US" sz="1315">
                <a:solidFill>
                  <a:srgbClr val="FFFFFF"/>
                </a:solidFill>
                <a:latin typeface="Poppins"/>
                <a:ea typeface="Poppins"/>
                <a:cs typeface="Poppins"/>
                <a:sym typeface="Poppins"/>
              </a:rPr>
              <a:t>Integration</a:t>
            </a:r>
          </a:p>
          <a:p>
            <a:pPr marL="283944" lvl="1" indent="-141972">
              <a:lnSpc>
                <a:spcPts val="1841"/>
              </a:lnSpc>
              <a:buFont typeface="Arial"/>
              <a:buChar char="•"/>
            </a:pPr>
            <a:r>
              <a:rPr lang="en-US" sz="1315">
                <a:solidFill>
                  <a:srgbClr val="FFFFFF"/>
                </a:solidFill>
                <a:latin typeface="Poppins"/>
                <a:ea typeface="Poppins"/>
                <a:cs typeface="Poppins"/>
                <a:sym typeface="Poppins"/>
              </a:rPr>
              <a:t>Pharmacy incentives</a:t>
            </a:r>
          </a:p>
        </p:txBody>
      </p:sp>
      <p:sp>
        <p:nvSpPr>
          <p:cNvPr id="16" name="TextBox 16"/>
          <p:cNvSpPr txBox="1"/>
          <p:nvPr/>
        </p:nvSpPr>
        <p:spPr>
          <a:xfrm>
            <a:off x="752637"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Needs Assessment</a:t>
            </a:r>
          </a:p>
        </p:txBody>
      </p:sp>
      <p:sp>
        <p:nvSpPr>
          <p:cNvPr id="17" name="TextBox 17"/>
          <p:cNvSpPr txBox="1"/>
          <p:nvPr/>
        </p:nvSpPr>
        <p:spPr>
          <a:xfrm>
            <a:off x="4511646"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Rural Pharmacy Advisory Group</a:t>
            </a:r>
          </a:p>
        </p:txBody>
      </p:sp>
      <p:sp>
        <p:nvSpPr>
          <p:cNvPr id="18" name="TextBox 18"/>
          <p:cNvSpPr txBox="1"/>
          <p:nvPr/>
        </p:nvSpPr>
        <p:spPr>
          <a:xfrm>
            <a:off x="8306291"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HIE Integration</a:t>
            </a:r>
          </a:p>
        </p:txBody>
      </p:sp>
      <p:sp>
        <p:nvSpPr>
          <p:cNvPr id="19" name="TextBox 19"/>
          <p:cNvSpPr txBox="1"/>
          <p:nvPr/>
        </p:nvSpPr>
        <p:spPr>
          <a:xfrm>
            <a:off x="1585378"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01</a:t>
            </a:r>
          </a:p>
        </p:txBody>
      </p:sp>
      <p:sp>
        <p:nvSpPr>
          <p:cNvPr id="20" name="TextBox 20"/>
          <p:cNvSpPr txBox="1"/>
          <p:nvPr/>
        </p:nvSpPr>
        <p:spPr>
          <a:xfrm>
            <a:off x="5344386"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02</a:t>
            </a:r>
          </a:p>
        </p:txBody>
      </p:sp>
      <p:sp>
        <p:nvSpPr>
          <p:cNvPr id="21" name="TextBox 21"/>
          <p:cNvSpPr txBox="1"/>
          <p:nvPr/>
        </p:nvSpPr>
        <p:spPr>
          <a:xfrm>
            <a:off x="9139030"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6"/>
          <p:cNvSpPr txBox="1"/>
          <p:nvPr/>
        </p:nvSpPr>
        <p:spPr>
          <a:xfrm>
            <a:off x="731520" y="502920"/>
            <a:ext cx="10698480" cy="118872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a:solidFill>
                  <a:srgbClr val="1B355E"/>
                </a:solidFill>
                <a:latin typeface="Cambria"/>
                <a:ea typeface="Cambria"/>
                <a:cs typeface="Cambria"/>
                <a:sym typeface="Cambria"/>
              </a:rPr>
              <a:t>Introductions</a:t>
            </a:r>
            <a:endParaRPr/>
          </a:p>
          <a:p>
            <a:pPr marL="0" marR="0" lvl="0" indent="0" algn="l" rtl="0">
              <a:spcBef>
                <a:spcPts val="400"/>
              </a:spcBef>
              <a:spcAft>
                <a:spcPts val="0"/>
              </a:spcAft>
              <a:buNone/>
            </a:pPr>
            <a:r>
              <a:rPr lang="en-US" sz="1500" b="0" i="1">
                <a:solidFill>
                  <a:srgbClr val="6B7680"/>
                </a:solidFill>
                <a:latin typeface="Calibri"/>
                <a:ea typeface="Calibri"/>
                <a:cs typeface="Calibri"/>
                <a:sym typeface="Calibri"/>
              </a:rPr>
              <a:t>Let's go around the room - about 45 seconds each</a:t>
            </a:r>
            <a:endParaRPr/>
          </a:p>
        </p:txBody>
      </p:sp>
      <p:sp>
        <p:nvSpPr>
          <p:cNvPr id="63" name="Google Shape;63;p6"/>
          <p:cNvSpPr/>
          <p:nvPr/>
        </p:nvSpPr>
        <p:spPr>
          <a:xfrm>
            <a:off x="914400" y="1920240"/>
            <a:ext cx="10332720" cy="2331720"/>
          </a:xfrm>
          <a:prstGeom prst="roundRect">
            <a:avLst>
              <a:gd name="adj" fmla="val 6000"/>
            </a:avLst>
          </a:prstGeom>
          <a:solidFill>
            <a:srgbClr val="E4F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 name="Google Shape;64;p6"/>
          <p:cNvSpPr txBox="1"/>
          <p:nvPr/>
        </p:nvSpPr>
        <p:spPr>
          <a:xfrm>
            <a:off x="1371600" y="2240280"/>
            <a:ext cx="9418200" cy="150810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00" b="1" i="0" dirty="0">
                <a:solidFill>
                  <a:srgbClr val="2E8B8B"/>
                </a:solidFill>
                <a:latin typeface="Calibri"/>
                <a:ea typeface="Calibri"/>
                <a:cs typeface="Calibri"/>
                <a:sym typeface="Calibri"/>
              </a:rPr>
              <a:t>Tell us three things:</a:t>
            </a:r>
            <a:endParaRPr dirty="0"/>
          </a:p>
          <a:p>
            <a:pPr marL="0" marR="0" lvl="0" indent="0" algn="l" rtl="0">
              <a:spcBef>
                <a:spcPts val="1400"/>
              </a:spcBef>
              <a:spcAft>
                <a:spcPts val="0"/>
              </a:spcAft>
              <a:buNone/>
            </a:pPr>
            <a:r>
              <a:rPr lang="en-US" sz="1900" b="1" i="0" dirty="0">
                <a:solidFill>
                  <a:srgbClr val="1B355E"/>
                </a:solidFill>
                <a:latin typeface="Calibri"/>
                <a:ea typeface="Calibri"/>
                <a:cs typeface="Calibri"/>
                <a:sym typeface="Calibri"/>
              </a:rPr>
              <a:t>1.  Your name and where you practice</a:t>
            </a:r>
            <a:endParaRPr dirty="0"/>
          </a:p>
          <a:p>
            <a:pPr marL="0" marR="0" lvl="0" indent="0" algn="l" rtl="0">
              <a:spcBef>
                <a:spcPts val="800"/>
              </a:spcBef>
              <a:spcAft>
                <a:spcPts val="0"/>
              </a:spcAft>
              <a:buNone/>
            </a:pPr>
            <a:r>
              <a:rPr lang="en-US" sz="1900" b="1" i="0" dirty="0">
                <a:solidFill>
                  <a:srgbClr val="1B355E"/>
                </a:solidFill>
                <a:latin typeface="Calibri"/>
                <a:ea typeface="Calibri"/>
                <a:cs typeface="Calibri"/>
                <a:sym typeface="Calibri"/>
              </a:rPr>
              <a:t>2.  Your organization and location</a:t>
            </a:r>
            <a:endParaRPr dirty="0"/>
          </a:p>
          <a:p>
            <a:pPr marL="0" marR="0" lvl="0" indent="0" algn="l" rtl="0">
              <a:spcBef>
                <a:spcPts val="800"/>
              </a:spcBef>
              <a:spcAft>
                <a:spcPts val="0"/>
              </a:spcAft>
              <a:buClr>
                <a:srgbClr val="000000"/>
              </a:buClr>
              <a:buFont typeface="Arial"/>
              <a:buNone/>
            </a:pPr>
            <a:r>
              <a:rPr lang="en-US" sz="1900" b="1" i="0" dirty="0">
                <a:solidFill>
                  <a:srgbClr val="1B355E"/>
                </a:solidFill>
                <a:latin typeface="Calibri"/>
                <a:ea typeface="Calibri"/>
                <a:cs typeface="Calibri"/>
                <a:sym typeface="Calibri"/>
              </a:rPr>
              <a:t>3.  What is your favorite Ohio-based activity? </a:t>
            </a:r>
            <a:r>
              <a:rPr lang="en-US" sz="1900" b="1" dirty="0">
                <a:solidFill>
                  <a:srgbClr val="1B355E"/>
                </a:solidFill>
                <a:latin typeface="Calibri"/>
                <a:ea typeface="Calibri"/>
                <a:cs typeface="Calibri"/>
                <a:sym typeface="Calibri"/>
              </a:rPr>
              <a:t>(OSU football, apple picking, boating etc.) </a:t>
            </a:r>
            <a:endParaRPr dirty="0"/>
          </a:p>
        </p:txBody>
      </p:sp>
      <p:sp>
        <p:nvSpPr>
          <p:cNvPr id="65" name="Google Shape;65;p6"/>
          <p:cNvSpPr txBox="1"/>
          <p:nvPr/>
        </p:nvSpPr>
        <p:spPr>
          <a:xfrm>
            <a:off x="914400" y="4617720"/>
            <a:ext cx="10332600" cy="2154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51500" b="-26277"/>
            </a:stretch>
          </a:blipFill>
        </p:spPr>
        <p:txBody>
          <a:bodyPr/>
          <a:lstStyle/>
          <a:p>
            <a:endParaRPr lang="en-US" sz="933"/>
          </a:p>
        </p:txBody>
      </p:sp>
      <p:sp>
        <p:nvSpPr>
          <p:cNvPr id="3" name="Freeform 3"/>
          <p:cNvSpPr/>
          <p:nvPr/>
        </p:nvSpPr>
        <p:spPr>
          <a:xfrm>
            <a:off x="-4448660" y="-1228904"/>
            <a:ext cx="10917147" cy="3227871"/>
          </a:xfrm>
          <a:custGeom>
            <a:avLst/>
            <a:gdLst/>
            <a:ahLst/>
            <a:cxnLst/>
            <a:rect l="l" t="t" r="r" b="b"/>
            <a:pathLst>
              <a:path w="16375721" h="4841807">
                <a:moveTo>
                  <a:pt x="0" y="0"/>
                </a:moveTo>
                <a:lnTo>
                  <a:pt x="16375721" y="0"/>
                </a:lnTo>
                <a:lnTo>
                  <a:pt x="16375721" y="4841806"/>
                </a:lnTo>
                <a:lnTo>
                  <a:pt x="0" y="4841806"/>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sz="933"/>
          </a:p>
        </p:txBody>
      </p:sp>
      <p:sp>
        <p:nvSpPr>
          <p:cNvPr id="4" name="TextBox 4"/>
          <p:cNvSpPr txBox="1"/>
          <p:nvPr/>
        </p:nvSpPr>
        <p:spPr>
          <a:xfrm>
            <a:off x="552589" y="609600"/>
            <a:ext cx="5037713" cy="621004"/>
          </a:xfrm>
          <a:prstGeom prst="rect">
            <a:avLst/>
          </a:prstGeom>
        </p:spPr>
        <p:txBody>
          <a:bodyPr lIns="0" tIns="0" rIns="0" bIns="0" rtlCol="0" anchor="t">
            <a:spAutoFit/>
          </a:bodyPr>
          <a:lstStyle/>
          <a:p>
            <a:pPr>
              <a:lnSpc>
                <a:spcPts val="5331"/>
              </a:lnSpc>
              <a:spcBef>
                <a:spcPct val="0"/>
              </a:spcBef>
            </a:pPr>
            <a:r>
              <a:rPr lang="en-US" sz="3808">
                <a:solidFill>
                  <a:srgbClr val="FFFFFF"/>
                </a:solidFill>
                <a:latin typeface="Gotham"/>
                <a:ea typeface="Gotham"/>
                <a:cs typeface="Gotham"/>
                <a:sym typeface="Gotham"/>
              </a:rPr>
              <a:t>Pilot Pharmacies</a:t>
            </a:r>
          </a:p>
        </p:txBody>
      </p:sp>
      <p:sp>
        <p:nvSpPr>
          <p:cNvPr id="5" name="Freeform 5"/>
          <p:cNvSpPr/>
          <p:nvPr/>
        </p:nvSpPr>
        <p:spPr>
          <a:xfrm>
            <a:off x="-99139" y="-9949754"/>
            <a:ext cx="9501343" cy="10635554"/>
          </a:xfrm>
          <a:custGeom>
            <a:avLst/>
            <a:gdLst/>
            <a:ahLst/>
            <a:cxnLst/>
            <a:rect l="l" t="t" r="r" b="b"/>
            <a:pathLst>
              <a:path w="14252015" h="15953331">
                <a:moveTo>
                  <a:pt x="0" y="0"/>
                </a:moveTo>
                <a:lnTo>
                  <a:pt x="14252014" y="0"/>
                </a:lnTo>
                <a:lnTo>
                  <a:pt x="14252014" y="15953331"/>
                </a:lnTo>
                <a:lnTo>
                  <a:pt x="0" y="15953331"/>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sz="933"/>
          </a:p>
        </p:txBody>
      </p:sp>
      <p:sp>
        <p:nvSpPr>
          <p:cNvPr id="6" name="TextBox 6"/>
          <p:cNvSpPr txBox="1"/>
          <p:nvPr/>
        </p:nvSpPr>
        <p:spPr>
          <a:xfrm>
            <a:off x="552589" y="1785312"/>
            <a:ext cx="5256809" cy="3208699"/>
          </a:xfrm>
          <a:prstGeom prst="rect">
            <a:avLst/>
          </a:prstGeom>
        </p:spPr>
        <p:txBody>
          <a:bodyPr lIns="0" tIns="0" rIns="0" bIns="0" rtlCol="0" anchor="t">
            <a:spAutoFit/>
          </a:bodyPr>
          <a:lstStyle/>
          <a:p>
            <a:pPr>
              <a:lnSpc>
                <a:spcPts val="3606"/>
              </a:lnSpc>
            </a:pPr>
            <a:endParaRPr sz="933"/>
          </a:p>
          <a:p>
            <a:pPr>
              <a:lnSpc>
                <a:spcPts val="3606"/>
              </a:lnSpc>
            </a:pPr>
            <a:endParaRPr sz="933"/>
          </a:p>
          <a:p>
            <a:pPr marL="556129" lvl="1" indent="-278065">
              <a:lnSpc>
                <a:spcPts val="3606"/>
              </a:lnSpc>
              <a:buFont typeface="Arial"/>
              <a:buChar char="•"/>
            </a:pPr>
            <a:r>
              <a:rPr lang="en-US" sz="2575">
                <a:solidFill>
                  <a:srgbClr val="FFFFFF"/>
                </a:solidFill>
                <a:latin typeface="Poppins"/>
                <a:ea typeface="Poppins"/>
                <a:cs typeface="Poppins"/>
                <a:sym typeface="Poppins"/>
              </a:rPr>
              <a:t>Independent </a:t>
            </a:r>
          </a:p>
          <a:p>
            <a:pPr marL="556129" lvl="1" indent="-278065">
              <a:lnSpc>
                <a:spcPts val="3606"/>
              </a:lnSpc>
              <a:buFont typeface="Arial"/>
              <a:buChar char="•"/>
            </a:pPr>
            <a:r>
              <a:rPr lang="en-US" sz="2575">
                <a:solidFill>
                  <a:srgbClr val="FFFFFF"/>
                </a:solidFill>
                <a:latin typeface="Poppins"/>
                <a:ea typeface="Poppins"/>
                <a:cs typeface="Poppins"/>
                <a:sym typeface="Poppins"/>
              </a:rPr>
              <a:t>Small chain retail </a:t>
            </a:r>
          </a:p>
          <a:p>
            <a:pPr marL="556129" lvl="1" indent="-278065">
              <a:lnSpc>
                <a:spcPts val="3606"/>
              </a:lnSpc>
              <a:buFont typeface="Arial"/>
              <a:buChar char="•"/>
            </a:pPr>
            <a:r>
              <a:rPr lang="en-US" sz="2575">
                <a:solidFill>
                  <a:srgbClr val="FFFFFF"/>
                </a:solidFill>
                <a:latin typeface="Poppins"/>
                <a:ea typeface="Poppins"/>
                <a:cs typeface="Poppins"/>
                <a:sym typeface="Poppins"/>
              </a:rPr>
              <a:t>Large chain retail </a:t>
            </a:r>
          </a:p>
          <a:p>
            <a:pPr marL="556129" lvl="1" indent="-278065">
              <a:lnSpc>
                <a:spcPts val="3606"/>
              </a:lnSpc>
              <a:buFont typeface="Arial"/>
              <a:buChar char="•"/>
            </a:pPr>
            <a:r>
              <a:rPr lang="en-US" sz="2575">
                <a:solidFill>
                  <a:srgbClr val="FFFFFF"/>
                </a:solidFill>
                <a:latin typeface="Poppins"/>
                <a:ea typeface="Poppins"/>
                <a:cs typeface="Poppins"/>
                <a:sym typeface="Poppins"/>
              </a:rPr>
              <a:t>FQHC </a:t>
            </a:r>
          </a:p>
          <a:p>
            <a:pPr marL="556129" lvl="1" indent="-278065">
              <a:lnSpc>
                <a:spcPts val="3606"/>
              </a:lnSpc>
              <a:buFont typeface="Arial"/>
              <a:buChar char="•"/>
            </a:pPr>
            <a:r>
              <a:rPr lang="en-US" sz="2575">
                <a:solidFill>
                  <a:srgbClr val="FFFFFF"/>
                </a:solidFill>
                <a:latin typeface="Poppins"/>
                <a:ea typeface="Poppins"/>
                <a:cs typeface="Poppins"/>
                <a:sym typeface="Poppins"/>
              </a:rPr>
              <a:t>Hospital Outpatient </a:t>
            </a:r>
          </a:p>
        </p:txBody>
      </p:sp>
      <p:grpSp>
        <p:nvGrpSpPr>
          <p:cNvPr id="7" name="Group 7"/>
          <p:cNvGrpSpPr>
            <a:grpSpLocks noChangeAspect="1"/>
          </p:cNvGrpSpPr>
          <p:nvPr/>
        </p:nvGrpSpPr>
        <p:grpSpPr>
          <a:xfrm>
            <a:off x="6096000" y="2321495"/>
            <a:ext cx="5235620" cy="3142419"/>
            <a:chOff x="0" y="0"/>
            <a:chExt cx="6350000" cy="3811270"/>
          </a:xfrm>
        </p:grpSpPr>
        <p:sp>
          <p:nvSpPr>
            <p:cNvPr id="8" name="Freeform 8"/>
            <p:cNvSpPr/>
            <p:nvPr/>
          </p:nvSpPr>
          <p:spPr>
            <a:xfrm>
              <a:off x="0" y="0"/>
              <a:ext cx="6350000" cy="3811270"/>
            </a:xfrm>
            <a:custGeom>
              <a:avLst/>
              <a:gdLst/>
              <a:ahLst/>
              <a:cxnLst/>
              <a:rect l="l" t="t" r="r" b="b"/>
              <a:pathLst>
                <a:path w="6350000" h="3811270">
                  <a:moveTo>
                    <a:pt x="1648460" y="0"/>
                  </a:moveTo>
                  <a:lnTo>
                    <a:pt x="5812790" y="0"/>
                  </a:lnTo>
                  <a:cubicBezTo>
                    <a:pt x="6109970" y="0"/>
                    <a:pt x="6350000" y="240030"/>
                    <a:pt x="6350000" y="537210"/>
                  </a:cubicBezTo>
                  <a:lnTo>
                    <a:pt x="6350000" y="2466340"/>
                  </a:lnTo>
                  <a:cubicBezTo>
                    <a:pt x="6350000" y="2763520"/>
                    <a:pt x="6109970" y="3003550"/>
                    <a:pt x="5812790" y="3003550"/>
                  </a:cubicBezTo>
                  <a:lnTo>
                    <a:pt x="4751070" y="3003550"/>
                  </a:lnTo>
                  <a:cubicBezTo>
                    <a:pt x="4587240" y="3003550"/>
                    <a:pt x="4431030" y="3078480"/>
                    <a:pt x="4329430" y="3208020"/>
                  </a:cubicBezTo>
                  <a:lnTo>
                    <a:pt x="4013200" y="3606800"/>
                  </a:lnTo>
                  <a:cubicBezTo>
                    <a:pt x="3911600" y="3735070"/>
                    <a:pt x="3756660" y="3811270"/>
                    <a:pt x="3591560" y="3811270"/>
                  </a:cubicBezTo>
                  <a:lnTo>
                    <a:pt x="537210" y="3811270"/>
                  </a:lnTo>
                  <a:cubicBezTo>
                    <a:pt x="240030" y="3811270"/>
                    <a:pt x="0" y="3571240"/>
                    <a:pt x="0" y="3274060"/>
                  </a:cubicBezTo>
                  <a:lnTo>
                    <a:pt x="0" y="1375410"/>
                  </a:lnTo>
                  <a:cubicBezTo>
                    <a:pt x="0" y="1206500"/>
                    <a:pt x="78740" y="1047750"/>
                    <a:pt x="213360" y="946150"/>
                  </a:cubicBezTo>
                  <a:lnTo>
                    <a:pt x="1324610" y="107950"/>
                  </a:lnTo>
                  <a:cubicBezTo>
                    <a:pt x="1417320" y="38100"/>
                    <a:pt x="1531620" y="0"/>
                    <a:pt x="1648460" y="0"/>
                  </a:cubicBezTo>
                  <a:close/>
                </a:path>
              </a:pathLst>
            </a:custGeom>
            <a:blipFill>
              <a:blip r:embed="rId5"/>
              <a:stretch>
                <a:fillRect t="-5502" b="-5502"/>
              </a:stretch>
            </a:blipFill>
          </p:spPr>
          <p:txBody>
            <a:bodyPr/>
            <a:lstStyle/>
            <a:p>
              <a:endParaRPr lang="en-US" sz="933"/>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txBody>
          <a:bodyPr/>
          <a:lstStyle/>
          <a:p>
            <a:endParaRPr lang="en-US" sz="933"/>
          </a:p>
        </p:txBody>
      </p:sp>
      <p:sp>
        <p:nvSpPr>
          <p:cNvPr id="3" name="TextBox 3"/>
          <p:cNvSpPr txBox="1"/>
          <p:nvPr/>
        </p:nvSpPr>
        <p:spPr>
          <a:xfrm>
            <a:off x="685800" y="956281"/>
            <a:ext cx="7553319" cy="783484"/>
          </a:xfrm>
          <a:prstGeom prst="rect">
            <a:avLst/>
          </a:prstGeom>
        </p:spPr>
        <p:txBody>
          <a:bodyPr lIns="0" tIns="0" rIns="0" bIns="0" rtlCol="0" anchor="t">
            <a:spAutoFit/>
          </a:bodyPr>
          <a:lstStyle/>
          <a:p>
            <a:pPr>
              <a:lnSpc>
                <a:spcPts val="6667"/>
              </a:lnSpc>
              <a:spcBef>
                <a:spcPct val="0"/>
              </a:spcBef>
            </a:pPr>
            <a:r>
              <a:rPr lang="en-US" sz="4762" b="1">
                <a:solidFill>
                  <a:srgbClr val="FFFFFF"/>
                </a:solidFill>
                <a:latin typeface="Gotham Bold"/>
                <a:ea typeface="Gotham Bold"/>
                <a:cs typeface="Gotham Bold"/>
                <a:sym typeface="Gotham Bold"/>
              </a:rPr>
              <a:t>OPA Work Plan</a:t>
            </a:r>
          </a:p>
        </p:txBody>
      </p:sp>
      <p:grpSp>
        <p:nvGrpSpPr>
          <p:cNvPr id="4" name="Group 4"/>
          <p:cNvGrpSpPr/>
          <p:nvPr/>
        </p:nvGrpSpPr>
        <p:grpSpPr>
          <a:xfrm>
            <a:off x="513901" y="2758829"/>
            <a:ext cx="3581359" cy="3549601"/>
            <a:chOff x="0" y="0"/>
            <a:chExt cx="7162717" cy="7099202"/>
          </a:xfrm>
        </p:grpSpPr>
        <p:sp>
          <p:nvSpPr>
            <p:cNvPr id="5" name="Freeform 5"/>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6" name="Freeform 6"/>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7" name="Group 7"/>
          <p:cNvGrpSpPr/>
          <p:nvPr/>
        </p:nvGrpSpPr>
        <p:grpSpPr>
          <a:xfrm>
            <a:off x="4305832" y="2758829"/>
            <a:ext cx="3581359" cy="3549601"/>
            <a:chOff x="0" y="0"/>
            <a:chExt cx="7162717" cy="7099202"/>
          </a:xfrm>
        </p:grpSpPr>
        <p:sp>
          <p:nvSpPr>
            <p:cNvPr id="8" name="Freeform 8"/>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9" name="Freeform 9"/>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10" name="Group 10"/>
          <p:cNvGrpSpPr/>
          <p:nvPr/>
        </p:nvGrpSpPr>
        <p:grpSpPr>
          <a:xfrm>
            <a:off x="8096741" y="2758829"/>
            <a:ext cx="3581359" cy="3549601"/>
            <a:chOff x="0" y="0"/>
            <a:chExt cx="7162717" cy="7099202"/>
          </a:xfrm>
        </p:grpSpPr>
        <p:sp>
          <p:nvSpPr>
            <p:cNvPr id="11" name="Freeform 11"/>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12" name="Freeform 12"/>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sp>
        <p:nvSpPr>
          <p:cNvPr id="13" name="TextBox 13"/>
          <p:cNvSpPr txBox="1"/>
          <p:nvPr/>
        </p:nvSpPr>
        <p:spPr>
          <a:xfrm>
            <a:off x="752637" y="4285699"/>
            <a:ext cx="3168708" cy="912879"/>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Workflow integration</a:t>
            </a:r>
          </a:p>
          <a:p>
            <a:pPr marL="283944" lvl="1" indent="-141972">
              <a:lnSpc>
                <a:spcPts val="1841"/>
              </a:lnSpc>
              <a:buFont typeface="Arial"/>
              <a:buChar char="•"/>
            </a:pPr>
            <a:r>
              <a:rPr lang="en-US" sz="1315">
                <a:solidFill>
                  <a:srgbClr val="FFFFFF"/>
                </a:solidFill>
                <a:latin typeface="Poppins"/>
                <a:ea typeface="Poppins"/>
                <a:cs typeface="Poppins"/>
                <a:sym typeface="Poppins"/>
              </a:rPr>
              <a:t>Troubleshooting patient file access</a:t>
            </a:r>
          </a:p>
          <a:p>
            <a:pPr marL="283944" lvl="1" indent="-141972">
              <a:lnSpc>
                <a:spcPts val="1841"/>
              </a:lnSpc>
              <a:buFont typeface="Arial"/>
              <a:buChar char="•"/>
            </a:pPr>
            <a:r>
              <a:rPr lang="en-US" sz="1315">
                <a:solidFill>
                  <a:srgbClr val="FFFFFF"/>
                </a:solidFill>
                <a:latin typeface="Poppins"/>
                <a:ea typeface="Poppins"/>
                <a:cs typeface="Poppins"/>
                <a:sym typeface="Poppins"/>
              </a:rPr>
              <a:t>Pull the first patient file</a:t>
            </a:r>
          </a:p>
        </p:txBody>
      </p:sp>
      <p:sp>
        <p:nvSpPr>
          <p:cNvPr id="14" name="TextBox 14"/>
          <p:cNvSpPr txBox="1"/>
          <p:nvPr/>
        </p:nvSpPr>
        <p:spPr>
          <a:xfrm>
            <a:off x="4512157" y="4285699"/>
            <a:ext cx="3168708" cy="912879"/>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Chronic disease management </a:t>
            </a:r>
          </a:p>
          <a:p>
            <a:pPr marL="283944" lvl="1" indent="-141972">
              <a:lnSpc>
                <a:spcPts val="1841"/>
              </a:lnSpc>
              <a:buFont typeface="Arial"/>
              <a:buChar char="•"/>
            </a:pPr>
            <a:r>
              <a:rPr lang="en-US" sz="1315">
                <a:solidFill>
                  <a:srgbClr val="FFFFFF"/>
                </a:solidFill>
                <a:latin typeface="Poppins"/>
                <a:ea typeface="Poppins"/>
                <a:cs typeface="Poppins"/>
                <a:sym typeface="Poppins"/>
              </a:rPr>
              <a:t>Remote patient monitoring </a:t>
            </a:r>
          </a:p>
          <a:p>
            <a:pPr marL="283944" lvl="1" indent="-141972">
              <a:lnSpc>
                <a:spcPts val="1841"/>
              </a:lnSpc>
              <a:buFont typeface="Arial"/>
              <a:buChar char="•"/>
            </a:pPr>
            <a:r>
              <a:rPr lang="en-US" sz="1315">
                <a:solidFill>
                  <a:srgbClr val="FFFFFF"/>
                </a:solidFill>
                <a:latin typeface="Poppins"/>
                <a:ea typeface="Poppins"/>
                <a:cs typeface="Poppins"/>
                <a:sym typeface="Poppins"/>
              </a:rPr>
              <a:t>Point-of-care test and treat</a:t>
            </a:r>
          </a:p>
          <a:p>
            <a:pPr marL="283944" lvl="1" indent="-141972">
              <a:lnSpc>
                <a:spcPts val="1841"/>
              </a:lnSpc>
              <a:buFont typeface="Arial"/>
              <a:buChar char="•"/>
            </a:pPr>
            <a:r>
              <a:rPr lang="en-US" sz="1315">
                <a:solidFill>
                  <a:srgbClr val="FFFFFF"/>
                </a:solidFill>
                <a:latin typeface="Poppins"/>
                <a:ea typeface="Poppins"/>
                <a:cs typeface="Poppins"/>
                <a:sym typeface="Poppins"/>
              </a:rPr>
              <a:t>Medication safety interventions</a:t>
            </a:r>
          </a:p>
        </p:txBody>
      </p:sp>
      <p:sp>
        <p:nvSpPr>
          <p:cNvPr id="15" name="TextBox 15"/>
          <p:cNvSpPr txBox="1"/>
          <p:nvPr/>
        </p:nvSpPr>
        <p:spPr>
          <a:xfrm>
            <a:off x="8337492" y="4285699"/>
            <a:ext cx="3168708" cy="1143711"/>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Expand to 73 counties </a:t>
            </a:r>
          </a:p>
          <a:p>
            <a:pPr marL="283944" lvl="1" indent="-141972">
              <a:lnSpc>
                <a:spcPts val="1841"/>
              </a:lnSpc>
              <a:buFont typeface="Arial"/>
              <a:buChar char="•"/>
            </a:pPr>
            <a:r>
              <a:rPr lang="en-US" sz="1315">
                <a:solidFill>
                  <a:srgbClr val="FFFFFF"/>
                </a:solidFill>
                <a:latin typeface="Poppins"/>
                <a:ea typeface="Poppins"/>
                <a:cs typeface="Poppins"/>
                <a:sym typeface="Poppins"/>
              </a:rPr>
              <a:t>Outcome reports at local to national platforms</a:t>
            </a:r>
          </a:p>
          <a:p>
            <a:pPr marL="283944" lvl="1" indent="-141972">
              <a:lnSpc>
                <a:spcPts val="1841"/>
              </a:lnSpc>
              <a:buFont typeface="Arial"/>
              <a:buChar char="•"/>
            </a:pPr>
            <a:r>
              <a:rPr lang="en-US" sz="1315">
                <a:solidFill>
                  <a:srgbClr val="FFFFFF"/>
                </a:solidFill>
                <a:latin typeface="Poppins"/>
                <a:ea typeface="Poppins"/>
                <a:cs typeface="Poppins"/>
                <a:sym typeface="Poppins"/>
              </a:rPr>
              <a:t>Continuous quality improvement (including integration)</a:t>
            </a:r>
          </a:p>
        </p:txBody>
      </p:sp>
      <p:sp>
        <p:nvSpPr>
          <p:cNvPr id="16" name="TextBox 16"/>
          <p:cNvSpPr txBox="1"/>
          <p:nvPr/>
        </p:nvSpPr>
        <p:spPr>
          <a:xfrm>
            <a:off x="752637"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Technical Training</a:t>
            </a:r>
          </a:p>
        </p:txBody>
      </p:sp>
      <p:sp>
        <p:nvSpPr>
          <p:cNvPr id="17" name="TextBox 17"/>
          <p:cNvSpPr txBox="1"/>
          <p:nvPr/>
        </p:nvSpPr>
        <p:spPr>
          <a:xfrm>
            <a:off x="4511646"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Clinical Services</a:t>
            </a:r>
          </a:p>
        </p:txBody>
      </p:sp>
      <p:sp>
        <p:nvSpPr>
          <p:cNvPr id="18" name="TextBox 18"/>
          <p:cNvSpPr txBox="1"/>
          <p:nvPr/>
        </p:nvSpPr>
        <p:spPr>
          <a:xfrm>
            <a:off x="8306291" y="3898874"/>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Scale</a:t>
            </a:r>
          </a:p>
        </p:txBody>
      </p:sp>
      <p:sp>
        <p:nvSpPr>
          <p:cNvPr id="19" name="TextBox 19"/>
          <p:cNvSpPr txBox="1"/>
          <p:nvPr/>
        </p:nvSpPr>
        <p:spPr>
          <a:xfrm>
            <a:off x="1585378"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04</a:t>
            </a:r>
          </a:p>
        </p:txBody>
      </p:sp>
      <p:sp>
        <p:nvSpPr>
          <p:cNvPr id="20" name="TextBox 20"/>
          <p:cNvSpPr txBox="1"/>
          <p:nvPr/>
        </p:nvSpPr>
        <p:spPr>
          <a:xfrm>
            <a:off x="5344386"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05</a:t>
            </a:r>
          </a:p>
        </p:txBody>
      </p:sp>
      <p:sp>
        <p:nvSpPr>
          <p:cNvPr id="21" name="TextBox 21"/>
          <p:cNvSpPr txBox="1"/>
          <p:nvPr/>
        </p:nvSpPr>
        <p:spPr>
          <a:xfrm>
            <a:off x="9139030" y="2690784"/>
            <a:ext cx="1459589" cy="1170257"/>
          </a:xfrm>
          <a:prstGeom prst="rect">
            <a:avLst/>
          </a:prstGeom>
        </p:spPr>
        <p:txBody>
          <a:bodyPr lIns="0" tIns="0" rIns="0" bIns="0" rtlCol="0" anchor="t">
            <a:spAutoFit/>
          </a:bodyPr>
          <a:lstStyle/>
          <a:p>
            <a:pPr algn="ctr">
              <a:lnSpc>
                <a:spcPts val="9992"/>
              </a:lnSpc>
              <a:spcBef>
                <a:spcPct val="0"/>
              </a:spcBef>
            </a:pPr>
            <a:r>
              <a:rPr lang="en-US" sz="7137" b="1">
                <a:solidFill>
                  <a:srgbClr val="FFFFFF"/>
                </a:solidFill>
                <a:latin typeface="Gotham Bold"/>
                <a:ea typeface="Gotham Bold"/>
                <a:cs typeface="Gotham Bold"/>
                <a:sym typeface="Gotham Bold"/>
              </a:rPr>
              <a:t>06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75162" b="-2614"/>
            </a:stretch>
          </a:blipFill>
        </p:spPr>
        <p:txBody>
          <a:bodyPr/>
          <a:lstStyle/>
          <a:p>
            <a:endParaRPr lang="en-US" sz="933"/>
          </a:p>
        </p:txBody>
      </p:sp>
      <p:sp>
        <p:nvSpPr>
          <p:cNvPr id="3" name="Freeform 3"/>
          <p:cNvSpPr/>
          <p:nvPr/>
        </p:nvSpPr>
        <p:spPr>
          <a:xfrm>
            <a:off x="135299" y="2267299"/>
            <a:ext cx="2833607" cy="2490639"/>
          </a:xfrm>
          <a:custGeom>
            <a:avLst/>
            <a:gdLst/>
            <a:ahLst/>
            <a:cxnLst/>
            <a:rect l="l" t="t" r="r" b="b"/>
            <a:pathLst>
              <a:path w="4250410" h="3735958">
                <a:moveTo>
                  <a:pt x="0" y="0"/>
                </a:moveTo>
                <a:lnTo>
                  <a:pt x="4250410" y="0"/>
                </a:lnTo>
                <a:lnTo>
                  <a:pt x="4250410" y="3735959"/>
                </a:lnTo>
                <a:lnTo>
                  <a:pt x="0" y="3735959"/>
                </a:lnTo>
                <a:lnTo>
                  <a:pt x="0" y="0"/>
                </a:lnTo>
                <a:close/>
              </a:path>
            </a:pathLst>
          </a:custGeom>
          <a:blipFill>
            <a:blip r:embed="rId3"/>
            <a:stretch>
              <a:fillRect l="-15963" r="-15963"/>
            </a:stretch>
          </a:blipFill>
        </p:spPr>
        <p:txBody>
          <a:bodyPr/>
          <a:lstStyle/>
          <a:p>
            <a:endParaRPr lang="en-US" sz="933"/>
          </a:p>
        </p:txBody>
      </p:sp>
      <p:sp>
        <p:nvSpPr>
          <p:cNvPr id="4" name="Freeform 4"/>
          <p:cNvSpPr/>
          <p:nvPr/>
        </p:nvSpPr>
        <p:spPr>
          <a:xfrm>
            <a:off x="3163456" y="2267299"/>
            <a:ext cx="2833607" cy="2490639"/>
          </a:xfrm>
          <a:custGeom>
            <a:avLst/>
            <a:gdLst/>
            <a:ahLst/>
            <a:cxnLst/>
            <a:rect l="l" t="t" r="r" b="b"/>
            <a:pathLst>
              <a:path w="4250410" h="3735958">
                <a:moveTo>
                  <a:pt x="0" y="0"/>
                </a:moveTo>
                <a:lnTo>
                  <a:pt x="4250409" y="0"/>
                </a:lnTo>
                <a:lnTo>
                  <a:pt x="4250409" y="3735959"/>
                </a:lnTo>
                <a:lnTo>
                  <a:pt x="0" y="3735959"/>
                </a:lnTo>
                <a:lnTo>
                  <a:pt x="0" y="0"/>
                </a:lnTo>
                <a:close/>
              </a:path>
            </a:pathLst>
          </a:custGeom>
          <a:blipFill>
            <a:blip r:embed="rId4"/>
            <a:stretch>
              <a:fillRect t="-35250" b="-35250"/>
            </a:stretch>
          </a:blipFill>
        </p:spPr>
        <p:txBody>
          <a:bodyPr/>
          <a:lstStyle/>
          <a:p>
            <a:endParaRPr lang="en-US" sz="933"/>
          </a:p>
        </p:txBody>
      </p:sp>
      <p:sp>
        <p:nvSpPr>
          <p:cNvPr id="5" name="Freeform 5"/>
          <p:cNvSpPr/>
          <p:nvPr/>
        </p:nvSpPr>
        <p:spPr>
          <a:xfrm>
            <a:off x="6193912" y="2267299"/>
            <a:ext cx="2833607" cy="2490639"/>
          </a:xfrm>
          <a:custGeom>
            <a:avLst/>
            <a:gdLst/>
            <a:ahLst/>
            <a:cxnLst/>
            <a:rect l="l" t="t" r="r" b="b"/>
            <a:pathLst>
              <a:path w="4250410" h="3735958">
                <a:moveTo>
                  <a:pt x="0" y="0"/>
                </a:moveTo>
                <a:lnTo>
                  <a:pt x="4250410" y="0"/>
                </a:lnTo>
                <a:lnTo>
                  <a:pt x="4250410" y="3735959"/>
                </a:lnTo>
                <a:lnTo>
                  <a:pt x="0" y="3735959"/>
                </a:lnTo>
                <a:lnTo>
                  <a:pt x="0" y="0"/>
                </a:lnTo>
                <a:close/>
              </a:path>
            </a:pathLst>
          </a:custGeom>
          <a:blipFill>
            <a:blip r:embed="rId5"/>
            <a:stretch>
              <a:fillRect l="-15963" r="-15963"/>
            </a:stretch>
          </a:blipFill>
        </p:spPr>
        <p:txBody>
          <a:bodyPr/>
          <a:lstStyle/>
          <a:p>
            <a:endParaRPr lang="en-US" sz="933"/>
          </a:p>
        </p:txBody>
      </p:sp>
      <p:sp>
        <p:nvSpPr>
          <p:cNvPr id="6" name="Freeform 6"/>
          <p:cNvSpPr/>
          <p:nvPr/>
        </p:nvSpPr>
        <p:spPr>
          <a:xfrm>
            <a:off x="9223094" y="2267299"/>
            <a:ext cx="2833607" cy="2490639"/>
          </a:xfrm>
          <a:custGeom>
            <a:avLst/>
            <a:gdLst/>
            <a:ahLst/>
            <a:cxnLst/>
            <a:rect l="l" t="t" r="r" b="b"/>
            <a:pathLst>
              <a:path w="4250410" h="3735958">
                <a:moveTo>
                  <a:pt x="0" y="0"/>
                </a:moveTo>
                <a:lnTo>
                  <a:pt x="4250410" y="0"/>
                </a:lnTo>
                <a:lnTo>
                  <a:pt x="4250410" y="3735959"/>
                </a:lnTo>
                <a:lnTo>
                  <a:pt x="0" y="3735959"/>
                </a:lnTo>
                <a:lnTo>
                  <a:pt x="0" y="0"/>
                </a:lnTo>
                <a:close/>
              </a:path>
            </a:pathLst>
          </a:custGeom>
          <a:blipFill>
            <a:blip r:embed="rId6"/>
            <a:stretch>
              <a:fillRect l="-15963" r="-15963"/>
            </a:stretch>
          </a:blipFill>
        </p:spPr>
        <p:txBody>
          <a:bodyPr/>
          <a:lstStyle/>
          <a:p>
            <a:endParaRPr lang="en-US" sz="933"/>
          </a:p>
        </p:txBody>
      </p:sp>
      <p:grpSp>
        <p:nvGrpSpPr>
          <p:cNvPr id="7" name="Group 7"/>
          <p:cNvGrpSpPr/>
          <p:nvPr/>
        </p:nvGrpSpPr>
        <p:grpSpPr>
          <a:xfrm>
            <a:off x="671883" y="4578320"/>
            <a:ext cx="1760439" cy="321137"/>
            <a:chOff x="0" y="0"/>
            <a:chExt cx="2243289" cy="409217"/>
          </a:xfrm>
        </p:grpSpPr>
        <p:sp>
          <p:nvSpPr>
            <p:cNvPr id="8" name="Freeform 8"/>
            <p:cNvSpPr/>
            <p:nvPr/>
          </p:nvSpPr>
          <p:spPr>
            <a:xfrm>
              <a:off x="0" y="0"/>
              <a:ext cx="2243289" cy="409217"/>
            </a:xfrm>
            <a:custGeom>
              <a:avLst/>
              <a:gdLst/>
              <a:ahLst/>
              <a:cxnLst/>
              <a:rect l="l" t="t" r="r" b="b"/>
              <a:pathLst>
                <a:path w="2243289" h="409217">
                  <a:moveTo>
                    <a:pt x="43977" y="0"/>
                  </a:moveTo>
                  <a:lnTo>
                    <a:pt x="2199312" y="0"/>
                  </a:lnTo>
                  <a:cubicBezTo>
                    <a:pt x="2223600" y="0"/>
                    <a:pt x="2243289" y="19689"/>
                    <a:pt x="2243289" y="43977"/>
                  </a:cubicBezTo>
                  <a:lnTo>
                    <a:pt x="2243289" y="365240"/>
                  </a:lnTo>
                  <a:cubicBezTo>
                    <a:pt x="2243289" y="389528"/>
                    <a:pt x="2223600" y="409217"/>
                    <a:pt x="2199312" y="409217"/>
                  </a:cubicBezTo>
                  <a:lnTo>
                    <a:pt x="43977" y="409217"/>
                  </a:lnTo>
                  <a:cubicBezTo>
                    <a:pt x="19689" y="409217"/>
                    <a:pt x="0" y="389528"/>
                    <a:pt x="0" y="365240"/>
                  </a:cubicBezTo>
                  <a:lnTo>
                    <a:pt x="0" y="43977"/>
                  </a:lnTo>
                  <a:cubicBezTo>
                    <a:pt x="0" y="19689"/>
                    <a:pt x="19689" y="0"/>
                    <a:pt x="43977" y="0"/>
                  </a:cubicBezTo>
                  <a:close/>
                </a:path>
              </a:pathLst>
            </a:custGeom>
            <a:solidFill>
              <a:srgbClr val="FFFFFF"/>
            </a:solidFill>
            <a:ln cap="sq">
              <a:noFill/>
              <a:prstDash val="solid"/>
              <a:miter/>
            </a:ln>
          </p:spPr>
          <p:txBody>
            <a:bodyPr/>
            <a:lstStyle/>
            <a:p>
              <a:endParaRPr lang="en-US" sz="933"/>
            </a:p>
          </p:txBody>
        </p:sp>
        <p:sp>
          <p:nvSpPr>
            <p:cNvPr id="9" name="TextBox 9"/>
            <p:cNvSpPr txBox="1"/>
            <p:nvPr/>
          </p:nvSpPr>
          <p:spPr>
            <a:xfrm>
              <a:off x="0" y="-104775"/>
              <a:ext cx="2243289" cy="513992"/>
            </a:xfrm>
            <a:prstGeom prst="rect">
              <a:avLst/>
            </a:prstGeom>
          </p:spPr>
          <p:txBody>
            <a:bodyPr lIns="0" tIns="0" rIns="0" bIns="0" rtlCol="0" anchor="ctr"/>
            <a:lstStyle/>
            <a:p>
              <a:pPr algn="ctr">
                <a:lnSpc>
                  <a:spcPts val="2059"/>
                </a:lnSpc>
                <a:spcBef>
                  <a:spcPct val="0"/>
                </a:spcBef>
              </a:pPr>
              <a:r>
                <a:rPr lang="en-US" sz="1170" b="1" spc="58">
                  <a:solidFill>
                    <a:srgbClr val="184683"/>
                  </a:solidFill>
                  <a:latin typeface="Poppins Bold"/>
                  <a:ea typeface="Poppins Bold"/>
                  <a:cs typeface="Poppins Bold"/>
                  <a:sym typeface="Poppins Bold"/>
                </a:rPr>
                <a:t>Leadership</a:t>
              </a:r>
            </a:p>
          </p:txBody>
        </p:sp>
      </p:grpSp>
      <p:grpSp>
        <p:nvGrpSpPr>
          <p:cNvPr id="10" name="Group 10"/>
          <p:cNvGrpSpPr/>
          <p:nvPr/>
        </p:nvGrpSpPr>
        <p:grpSpPr>
          <a:xfrm>
            <a:off x="3700039" y="4578320"/>
            <a:ext cx="1760439" cy="321137"/>
            <a:chOff x="0" y="0"/>
            <a:chExt cx="2243289" cy="409217"/>
          </a:xfrm>
        </p:grpSpPr>
        <p:sp>
          <p:nvSpPr>
            <p:cNvPr id="11" name="Freeform 11"/>
            <p:cNvSpPr/>
            <p:nvPr/>
          </p:nvSpPr>
          <p:spPr>
            <a:xfrm>
              <a:off x="0" y="0"/>
              <a:ext cx="2243289" cy="409217"/>
            </a:xfrm>
            <a:custGeom>
              <a:avLst/>
              <a:gdLst/>
              <a:ahLst/>
              <a:cxnLst/>
              <a:rect l="l" t="t" r="r" b="b"/>
              <a:pathLst>
                <a:path w="2243289" h="409217">
                  <a:moveTo>
                    <a:pt x="43977" y="0"/>
                  </a:moveTo>
                  <a:lnTo>
                    <a:pt x="2199312" y="0"/>
                  </a:lnTo>
                  <a:cubicBezTo>
                    <a:pt x="2223600" y="0"/>
                    <a:pt x="2243289" y="19689"/>
                    <a:pt x="2243289" y="43977"/>
                  </a:cubicBezTo>
                  <a:lnTo>
                    <a:pt x="2243289" y="365240"/>
                  </a:lnTo>
                  <a:cubicBezTo>
                    <a:pt x="2243289" y="389528"/>
                    <a:pt x="2223600" y="409217"/>
                    <a:pt x="2199312" y="409217"/>
                  </a:cubicBezTo>
                  <a:lnTo>
                    <a:pt x="43977" y="409217"/>
                  </a:lnTo>
                  <a:cubicBezTo>
                    <a:pt x="19689" y="409217"/>
                    <a:pt x="0" y="389528"/>
                    <a:pt x="0" y="365240"/>
                  </a:cubicBezTo>
                  <a:lnTo>
                    <a:pt x="0" y="43977"/>
                  </a:lnTo>
                  <a:cubicBezTo>
                    <a:pt x="0" y="19689"/>
                    <a:pt x="19689" y="0"/>
                    <a:pt x="43977" y="0"/>
                  </a:cubicBezTo>
                  <a:close/>
                </a:path>
              </a:pathLst>
            </a:custGeom>
            <a:solidFill>
              <a:srgbClr val="FFFFFF"/>
            </a:solidFill>
            <a:ln cap="sq">
              <a:noFill/>
              <a:prstDash val="solid"/>
              <a:miter/>
            </a:ln>
          </p:spPr>
          <p:txBody>
            <a:bodyPr/>
            <a:lstStyle/>
            <a:p>
              <a:endParaRPr lang="en-US" sz="933"/>
            </a:p>
          </p:txBody>
        </p:sp>
        <p:sp>
          <p:nvSpPr>
            <p:cNvPr id="12" name="TextBox 12"/>
            <p:cNvSpPr txBox="1"/>
            <p:nvPr/>
          </p:nvSpPr>
          <p:spPr>
            <a:xfrm>
              <a:off x="0" y="-104775"/>
              <a:ext cx="2243289" cy="513992"/>
            </a:xfrm>
            <a:prstGeom prst="rect">
              <a:avLst/>
            </a:prstGeom>
          </p:spPr>
          <p:txBody>
            <a:bodyPr lIns="0" tIns="0" rIns="0" bIns="0" rtlCol="0" anchor="ctr"/>
            <a:lstStyle/>
            <a:p>
              <a:pPr algn="ctr">
                <a:lnSpc>
                  <a:spcPts val="1941"/>
                </a:lnSpc>
                <a:spcBef>
                  <a:spcPct val="0"/>
                </a:spcBef>
              </a:pPr>
              <a:r>
                <a:rPr lang="en-US" sz="1103" b="1" spc="55">
                  <a:solidFill>
                    <a:srgbClr val="184683"/>
                  </a:solidFill>
                  <a:latin typeface="Poppins Bold"/>
                  <a:ea typeface="Poppins Bold"/>
                  <a:cs typeface="Poppins Bold"/>
                  <a:sym typeface="Poppins Bold"/>
                </a:rPr>
                <a:t>Subject Matter Expert</a:t>
              </a:r>
            </a:p>
          </p:txBody>
        </p:sp>
      </p:grpSp>
      <p:grpSp>
        <p:nvGrpSpPr>
          <p:cNvPr id="13" name="Group 13"/>
          <p:cNvGrpSpPr/>
          <p:nvPr/>
        </p:nvGrpSpPr>
        <p:grpSpPr>
          <a:xfrm>
            <a:off x="6729859" y="4578320"/>
            <a:ext cx="1760439" cy="321137"/>
            <a:chOff x="0" y="0"/>
            <a:chExt cx="2243289" cy="409217"/>
          </a:xfrm>
        </p:grpSpPr>
        <p:sp>
          <p:nvSpPr>
            <p:cNvPr id="14" name="Freeform 14"/>
            <p:cNvSpPr/>
            <p:nvPr/>
          </p:nvSpPr>
          <p:spPr>
            <a:xfrm>
              <a:off x="0" y="0"/>
              <a:ext cx="2243289" cy="409217"/>
            </a:xfrm>
            <a:custGeom>
              <a:avLst/>
              <a:gdLst/>
              <a:ahLst/>
              <a:cxnLst/>
              <a:rect l="l" t="t" r="r" b="b"/>
              <a:pathLst>
                <a:path w="2243289" h="409217">
                  <a:moveTo>
                    <a:pt x="43977" y="0"/>
                  </a:moveTo>
                  <a:lnTo>
                    <a:pt x="2199312" y="0"/>
                  </a:lnTo>
                  <a:cubicBezTo>
                    <a:pt x="2223600" y="0"/>
                    <a:pt x="2243289" y="19689"/>
                    <a:pt x="2243289" y="43977"/>
                  </a:cubicBezTo>
                  <a:lnTo>
                    <a:pt x="2243289" y="365240"/>
                  </a:lnTo>
                  <a:cubicBezTo>
                    <a:pt x="2243289" y="389528"/>
                    <a:pt x="2223600" y="409217"/>
                    <a:pt x="2199312" y="409217"/>
                  </a:cubicBezTo>
                  <a:lnTo>
                    <a:pt x="43977" y="409217"/>
                  </a:lnTo>
                  <a:cubicBezTo>
                    <a:pt x="19689" y="409217"/>
                    <a:pt x="0" y="389528"/>
                    <a:pt x="0" y="365240"/>
                  </a:cubicBezTo>
                  <a:lnTo>
                    <a:pt x="0" y="43977"/>
                  </a:lnTo>
                  <a:cubicBezTo>
                    <a:pt x="0" y="19689"/>
                    <a:pt x="19689" y="0"/>
                    <a:pt x="43977" y="0"/>
                  </a:cubicBezTo>
                  <a:close/>
                </a:path>
              </a:pathLst>
            </a:custGeom>
            <a:solidFill>
              <a:srgbClr val="FFFFFF"/>
            </a:solidFill>
            <a:ln cap="sq">
              <a:noFill/>
              <a:prstDash val="solid"/>
              <a:miter/>
            </a:ln>
          </p:spPr>
          <p:txBody>
            <a:bodyPr/>
            <a:lstStyle/>
            <a:p>
              <a:endParaRPr lang="en-US" sz="933"/>
            </a:p>
          </p:txBody>
        </p:sp>
        <p:sp>
          <p:nvSpPr>
            <p:cNvPr id="15" name="TextBox 15"/>
            <p:cNvSpPr txBox="1"/>
            <p:nvPr/>
          </p:nvSpPr>
          <p:spPr>
            <a:xfrm>
              <a:off x="0" y="-104775"/>
              <a:ext cx="2243289" cy="513992"/>
            </a:xfrm>
            <a:prstGeom prst="rect">
              <a:avLst/>
            </a:prstGeom>
          </p:spPr>
          <p:txBody>
            <a:bodyPr lIns="0" tIns="0" rIns="0" bIns="0" rtlCol="0" anchor="ctr"/>
            <a:lstStyle/>
            <a:p>
              <a:pPr algn="ctr">
                <a:lnSpc>
                  <a:spcPts val="1941"/>
                </a:lnSpc>
                <a:spcBef>
                  <a:spcPct val="0"/>
                </a:spcBef>
              </a:pPr>
              <a:r>
                <a:rPr lang="en-US" sz="1103" b="1" spc="55" dirty="0">
                  <a:solidFill>
                    <a:srgbClr val="184683"/>
                  </a:solidFill>
                  <a:latin typeface="Poppins Bold"/>
                  <a:ea typeface="Poppins Bold"/>
                  <a:cs typeface="Poppins Bold"/>
                  <a:sym typeface="Poppins Bold"/>
                </a:rPr>
                <a:t>Member Involvement</a:t>
              </a:r>
            </a:p>
          </p:txBody>
        </p:sp>
      </p:grpSp>
      <p:grpSp>
        <p:nvGrpSpPr>
          <p:cNvPr id="16" name="Group 16"/>
          <p:cNvGrpSpPr/>
          <p:nvPr/>
        </p:nvGrpSpPr>
        <p:grpSpPr>
          <a:xfrm>
            <a:off x="9759678" y="4578320"/>
            <a:ext cx="1760439" cy="321137"/>
            <a:chOff x="0" y="0"/>
            <a:chExt cx="2243289" cy="409217"/>
          </a:xfrm>
        </p:grpSpPr>
        <p:sp>
          <p:nvSpPr>
            <p:cNvPr id="17" name="Freeform 17"/>
            <p:cNvSpPr/>
            <p:nvPr/>
          </p:nvSpPr>
          <p:spPr>
            <a:xfrm>
              <a:off x="0" y="0"/>
              <a:ext cx="2243289" cy="409217"/>
            </a:xfrm>
            <a:custGeom>
              <a:avLst/>
              <a:gdLst/>
              <a:ahLst/>
              <a:cxnLst/>
              <a:rect l="l" t="t" r="r" b="b"/>
              <a:pathLst>
                <a:path w="2243289" h="409217">
                  <a:moveTo>
                    <a:pt x="43977" y="0"/>
                  </a:moveTo>
                  <a:lnTo>
                    <a:pt x="2199312" y="0"/>
                  </a:lnTo>
                  <a:cubicBezTo>
                    <a:pt x="2223600" y="0"/>
                    <a:pt x="2243289" y="19689"/>
                    <a:pt x="2243289" y="43977"/>
                  </a:cubicBezTo>
                  <a:lnTo>
                    <a:pt x="2243289" y="365240"/>
                  </a:lnTo>
                  <a:cubicBezTo>
                    <a:pt x="2243289" y="389528"/>
                    <a:pt x="2223600" y="409217"/>
                    <a:pt x="2199312" y="409217"/>
                  </a:cubicBezTo>
                  <a:lnTo>
                    <a:pt x="43977" y="409217"/>
                  </a:lnTo>
                  <a:cubicBezTo>
                    <a:pt x="19689" y="409217"/>
                    <a:pt x="0" y="389528"/>
                    <a:pt x="0" y="365240"/>
                  </a:cubicBezTo>
                  <a:lnTo>
                    <a:pt x="0" y="43977"/>
                  </a:lnTo>
                  <a:cubicBezTo>
                    <a:pt x="0" y="19689"/>
                    <a:pt x="19689" y="0"/>
                    <a:pt x="43977" y="0"/>
                  </a:cubicBezTo>
                  <a:close/>
                </a:path>
              </a:pathLst>
            </a:custGeom>
            <a:solidFill>
              <a:srgbClr val="FFFFFF"/>
            </a:solidFill>
            <a:ln cap="sq">
              <a:noFill/>
              <a:prstDash val="solid"/>
              <a:miter/>
            </a:ln>
          </p:spPr>
          <p:txBody>
            <a:bodyPr/>
            <a:lstStyle/>
            <a:p>
              <a:endParaRPr lang="en-US" sz="933"/>
            </a:p>
          </p:txBody>
        </p:sp>
        <p:sp>
          <p:nvSpPr>
            <p:cNvPr id="18" name="TextBox 18"/>
            <p:cNvSpPr txBox="1"/>
            <p:nvPr/>
          </p:nvSpPr>
          <p:spPr>
            <a:xfrm>
              <a:off x="0" y="-104775"/>
              <a:ext cx="2243289" cy="513992"/>
            </a:xfrm>
            <a:prstGeom prst="rect">
              <a:avLst/>
            </a:prstGeom>
          </p:spPr>
          <p:txBody>
            <a:bodyPr lIns="0" tIns="0" rIns="0" bIns="0" rtlCol="0" anchor="ctr"/>
            <a:lstStyle/>
            <a:p>
              <a:pPr algn="ctr">
                <a:lnSpc>
                  <a:spcPts val="2059"/>
                </a:lnSpc>
                <a:spcBef>
                  <a:spcPct val="0"/>
                </a:spcBef>
              </a:pPr>
              <a:r>
                <a:rPr lang="en-US" sz="1170" b="1" spc="58">
                  <a:solidFill>
                    <a:srgbClr val="184683"/>
                  </a:solidFill>
                  <a:latin typeface="Poppins Bold"/>
                  <a:ea typeface="Poppins Bold"/>
                  <a:cs typeface="Poppins Bold"/>
                  <a:sym typeface="Poppins Bold"/>
                </a:rPr>
                <a:t>Pilot Site</a:t>
              </a:r>
            </a:p>
          </p:txBody>
        </p:sp>
      </p:grpSp>
      <p:sp>
        <p:nvSpPr>
          <p:cNvPr id="19" name="AutoShape 19"/>
          <p:cNvSpPr/>
          <p:nvPr/>
        </p:nvSpPr>
        <p:spPr>
          <a:xfrm>
            <a:off x="135299" y="6002756"/>
            <a:ext cx="2833607" cy="0"/>
          </a:xfrm>
          <a:prstGeom prst="line">
            <a:avLst/>
          </a:prstGeom>
          <a:ln w="9525" cap="flat">
            <a:solidFill>
              <a:srgbClr val="FFFFFF"/>
            </a:solidFill>
            <a:prstDash val="solid"/>
            <a:headEnd type="none" w="sm" len="sm"/>
            <a:tailEnd type="none" w="sm" len="sm"/>
          </a:ln>
        </p:spPr>
        <p:txBody>
          <a:bodyPr/>
          <a:lstStyle/>
          <a:p>
            <a:endParaRPr lang="en-US" sz="933"/>
          </a:p>
        </p:txBody>
      </p:sp>
      <p:sp>
        <p:nvSpPr>
          <p:cNvPr id="20" name="AutoShape 20"/>
          <p:cNvSpPr/>
          <p:nvPr/>
        </p:nvSpPr>
        <p:spPr>
          <a:xfrm>
            <a:off x="3163456" y="6005931"/>
            <a:ext cx="2833607" cy="0"/>
          </a:xfrm>
          <a:prstGeom prst="line">
            <a:avLst/>
          </a:prstGeom>
          <a:ln w="9525" cap="flat">
            <a:solidFill>
              <a:srgbClr val="FFFFFF"/>
            </a:solidFill>
            <a:prstDash val="solid"/>
            <a:headEnd type="none" w="sm" len="sm"/>
            <a:tailEnd type="none" w="sm" len="sm"/>
          </a:ln>
        </p:spPr>
        <p:txBody>
          <a:bodyPr/>
          <a:lstStyle/>
          <a:p>
            <a:endParaRPr lang="en-US" sz="933"/>
          </a:p>
        </p:txBody>
      </p:sp>
      <p:sp>
        <p:nvSpPr>
          <p:cNvPr id="21" name="AutoShape 21"/>
          <p:cNvSpPr/>
          <p:nvPr/>
        </p:nvSpPr>
        <p:spPr>
          <a:xfrm>
            <a:off x="6193275" y="5999581"/>
            <a:ext cx="2833607" cy="0"/>
          </a:xfrm>
          <a:prstGeom prst="line">
            <a:avLst/>
          </a:prstGeom>
          <a:ln w="9525" cap="flat">
            <a:solidFill>
              <a:srgbClr val="FFFFFF"/>
            </a:solidFill>
            <a:prstDash val="solid"/>
            <a:headEnd type="none" w="sm" len="sm"/>
            <a:tailEnd type="none" w="sm" len="sm"/>
          </a:ln>
        </p:spPr>
        <p:txBody>
          <a:bodyPr/>
          <a:lstStyle/>
          <a:p>
            <a:endParaRPr lang="en-US" sz="933"/>
          </a:p>
        </p:txBody>
      </p:sp>
      <p:sp>
        <p:nvSpPr>
          <p:cNvPr id="22" name="AutoShape 22"/>
          <p:cNvSpPr/>
          <p:nvPr/>
        </p:nvSpPr>
        <p:spPr>
          <a:xfrm>
            <a:off x="9223094" y="5996406"/>
            <a:ext cx="2833607" cy="0"/>
          </a:xfrm>
          <a:prstGeom prst="line">
            <a:avLst/>
          </a:prstGeom>
          <a:ln w="9525" cap="flat">
            <a:solidFill>
              <a:srgbClr val="FFFFFF"/>
            </a:solidFill>
            <a:prstDash val="solid"/>
            <a:headEnd type="none" w="sm" len="sm"/>
            <a:tailEnd type="none" w="sm" len="sm"/>
          </a:ln>
        </p:spPr>
        <p:txBody>
          <a:bodyPr/>
          <a:lstStyle/>
          <a:p>
            <a:endParaRPr lang="en-US" sz="933"/>
          </a:p>
        </p:txBody>
      </p:sp>
      <p:sp>
        <p:nvSpPr>
          <p:cNvPr id="23" name="TextBox 23"/>
          <p:cNvSpPr txBox="1"/>
          <p:nvPr/>
        </p:nvSpPr>
        <p:spPr>
          <a:xfrm>
            <a:off x="685800" y="1120560"/>
            <a:ext cx="5121946" cy="820033"/>
          </a:xfrm>
          <a:prstGeom prst="rect">
            <a:avLst/>
          </a:prstGeom>
        </p:spPr>
        <p:txBody>
          <a:bodyPr lIns="0" tIns="0" rIns="0" bIns="0" rtlCol="0" anchor="t">
            <a:spAutoFit/>
          </a:bodyPr>
          <a:lstStyle/>
          <a:p>
            <a:pPr>
              <a:lnSpc>
                <a:spcPts val="7037"/>
              </a:lnSpc>
              <a:spcBef>
                <a:spcPct val="0"/>
              </a:spcBef>
            </a:pPr>
            <a:r>
              <a:rPr lang="en-US" sz="5026" b="1">
                <a:solidFill>
                  <a:srgbClr val="FFFFFF"/>
                </a:solidFill>
                <a:latin typeface="Gotham Bold"/>
                <a:ea typeface="Gotham Bold"/>
                <a:cs typeface="Gotham Bold"/>
                <a:sym typeface="Gotham Bold"/>
              </a:rPr>
              <a:t>What is Next?</a:t>
            </a:r>
          </a:p>
        </p:txBody>
      </p:sp>
      <p:sp>
        <p:nvSpPr>
          <p:cNvPr id="24" name="TextBox 24"/>
          <p:cNvSpPr txBox="1"/>
          <p:nvPr/>
        </p:nvSpPr>
        <p:spPr>
          <a:xfrm>
            <a:off x="135299" y="4979434"/>
            <a:ext cx="2833607" cy="760016"/>
          </a:xfrm>
          <a:prstGeom prst="rect">
            <a:avLst/>
          </a:prstGeom>
        </p:spPr>
        <p:txBody>
          <a:bodyPr lIns="0" tIns="0" rIns="0" bIns="0" rtlCol="0" anchor="t">
            <a:spAutoFit/>
          </a:bodyPr>
          <a:lstStyle/>
          <a:p>
            <a:pPr marL="232470" lvl="1" indent="-116235">
              <a:lnSpc>
                <a:spcPts val="1507"/>
              </a:lnSpc>
              <a:buFont typeface="Arial"/>
              <a:buChar char="•"/>
            </a:pPr>
            <a:r>
              <a:rPr lang="en-US" sz="1077">
                <a:solidFill>
                  <a:srgbClr val="FFFFFF"/>
                </a:solidFill>
                <a:latin typeface="Poppins"/>
                <a:ea typeface="Poppins"/>
                <a:cs typeface="Poppins"/>
                <a:sym typeface="Poppins"/>
              </a:rPr>
              <a:t>Forming advisory committee </a:t>
            </a:r>
          </a:p>
          <a:p>
            <a:pPr marL="232470" lvl="1" indent="-116235">
              <a:lnSpc>
                <a:spcPts val="1507"/>
              </a:lnSpc>
              <a:buFont typeface="Arial"/>
              <a:buChar char="•"/>
            </a:pPr>
            <a:r>
              <a:rPr lang="en-US" sz="1077">
                <a:solidFill>
                  <a:srgbClr val="FFFFFF"/>
                </a:solidFill>
                <a:latin typeface="Poppins"/>
                <a:ea typeface="Poppins"/>
                <a:cs typeface="Poppins"/>
                <a:sym typeface="Poppins"/>
              </a:rPr>
              <a:t>Leaders who supervise potential sites </a:t>
            </a:r>
          </a:p>
          <a:p>
            <a:pPr marL="232470" lvl="1" indent="-116235">
              <a:lnSpc>
                <a:spcPts val="1507"/>
              </a:lnSpc>
              <a:buFont typeface="Arial"/>
              <a:buChar char="•"/>
            </a:pPr>
            <a:r>
              <a:rPr lang="en-US" sz="1077">
                <a:solidFill>
                  <a:srgbClr val="FFFFFF"/>
                </a:solidFill>
                <a:latin typeface="Poppins"/>
                <a:ea typeface="Poppins"/>
                <a:cs typeface="Poppins"/>
                <a:sym typeface="Poppins"/>
              </a:rPr>
              <a:t>Experience in specific community sites </a:t>
            </a:r>
          </a:p>
        </p:txBody>
      </p:sp>
      <p:sp>
        <p:nvSpPr>
          <p:cNvPr id="25" name="TextBox 25"/>
          <p:cNvSpPr txBox="1"/>
          <p:nvPr/>
        </p:nvSpPr>
        <p:spPr>
          <a:xfrm>
            <a:off x="3163456" y="4979434"/>
            <a:ext cx="2833607" cy="567656"/>
          </a:xfrm>
          <a:prstGeom prst="rect">
            <a:avLst/>
          </a:prstGeom>
        </p:spPr>
        <p:txBody>
          <a:bodyPr lIns="0" tIns="0" rIns="0" bIns="0" rtlCol="0" anchor="t">
            <a:spAutoFit/>
          </a:bodyPr>
          <a:lstStyle/>
          <a:p>
            <a:pPr marL="232470" lvl="1" indent="-116235">
              <a:lnSpc>
                <a:spcPts val="1507"/>
              </a:lnSpc>
              <a:buFont typeface="Arial"/>
              <a:buChar char="•"/>
            </a:pPr>
            <a:r>
              <a:rPr lang="en-US" sz="1077">
                <a:solidFill>
                  <a:srgbClr val="FFFFFF"/>
                </a:solidFill>
                <a:latin typeface="Poppins"/>
                <a:ea typeface="Poppins"/>
                <a:cs typeface="Poppins"/>
                <a:sym typeface="Poppins"/>
              </a:rPr>
              <a:t>Clinical know how </a:t>
            </a:r>
          </a:p>
          <a:p>
            <a:pPr marL="232470" lvl="1" indent="-116235">
              <a:lnSpc>
                <a:spcPts val="1507"/>
              </a:lnSpc>
              <a:buFont typeface="Arial"/>
              <a:buChar char="•"/>
            </a:pPr>
            <a:r>
              <a:rPr lang="en-US" sz="1077">
                <a:solidFill>
                  <a:srgbClr val="FFFFFF"/>
                </a:solidFill>
                <a:latin typeface="Poppins"/>
                <a:ea typeface="Poppins"/>
                <a:cs typeface="Poppins"/>
                <a:sym typeface="Poppins"/>
              </a:rPr>
              <a:t>Workflow know how </a:t>
            </a:r>
          </a:p>
          <a:p>
            <a:pPr marL="232470" lvl="1" indent="-116235">
              <a:lnSpc>
                <a:spcPts val="1507"/>
              </a:lnSpc>
              <a:buFont typeface="Arial"/>
              <a:buChar char="•"/>
            </a:pPr>
            <a:r>
              <a:rPr lang="en-US" sz="1077">
                <a:solidFill>
                  <a:srgbClr val="FFFFFF"/>
                </a:solidFill>
                <a:latin typeface="Poppins"/>
                <a:ea typeface="Poppins"/>
                <a:cs typeface="Poppins"/>
                <a:sym typeface="Poppins"/>
              </a:rPr>
              <a:t>Billing know how</a:t>
            </a:r>
          </a:p>
        </p:txBody>
      </p:sp>
      <p:sp>
        <p:nvSpPr>
          <p:cNvPr id="26" name="TextBox 26"/>
          <p:cNvSpPr txBox="1"/>
          <p:nvPr/>
        </p:nvSpPr>
        <p:spPr>
          <a:xfrm>
            <a:off x="6193912" y="4979434"/>
            <a:ext cx="2833607" cy="952377"/>
          </a:xfrm>
          <a:prstGeom prst="rect">
            <a:avLst/>
          </a:prstGeom>
        </p:spPr>
        <p:txBody>
          <a:bodyPr lIns="0" tIns="0" rIns="0" bIns="0" rtlCol="0" anchor="t">
            <a:spAutoFit/>
          </a:bodyPr>
          <a:lstStyle/>
          <a:p>
            <a:pPr marL="232470" lvl="1" indent="-116235">
              <a:lnSpc>
                <a:spcPts val="1507"/>
              </a:lnSpc>
              <a:buFont typeface="Arial"/>
              <a:buChar char="•"/>
            </a:pPr>
            <a:r>
              <a:rPr lang="en-US" sz="1077">
                <a:solidFill>
                  <a:srgbClr val="FFFFFF"/>
                </a:solidFill>
                <a:latin typeface="Poppins"/>
                <a:ea typeface="Poppins"/>
                <a:cs typeface="Poppins"/>
                <a:sym typeface="Poppins"/>
              </a:rPr>
              <a:t>PAI Committee: Training </a:t>
            </a:r>
          </a:p>
          <a:p>
            <a:pPr marL="232470" lvl="1" indent="-116235">
              <a:lnSpc>
                <a:spcPts val="1507"/>
              </a:lnSpc>
              <a:buFont typeface="Arial"/>
              <a:buChar char="•"/>
            </a:pPr>
            <a:r>
              <a:rPr lang="en-US" sz="1077">
                <a:solidFill>
                  <a:srgbClr val="FFFFFF"/>
                </a:solidFill>
                <a:latin typeface="Poppins"/>
                <a:ea typeface="Poppins"/>
                <a:cs typeface="Poppins"/>
                <a:sym typeface="Poppins"/>
              </a:rPr>
              <a:t>Leg and Reg Committee: Advocacy </a:t>
            </a:r>
          </a:p>
          <a:p>
            <a:pPr marL="232470" lvl="1" indent="-116235">
              <a:lnSpc>
                <a:spcPts val="1507"/>
              </a:lnSpc>
              <a:buFont typeface="Arial"/>
              <a:buChar char="•"/>
            </a:pPr>
            <a:r>
              <a:rPr lang="en-US" sz="1077">
                <a:solidFill>
                  <a:srgbClr val="FFFFFF"/>
                </a:solidFill>
                <a:latin typeface="Poppins"/>
                <a:ea typeface="Poppins"/>
                <a:cs typeface="Poppins"/>
                <a:sym typeface="Poppins"/>
              </a:rPr>
              <a:t>Communications Committee: PR </a:t>
            </a:r>
          </a:p>
          <a:p>
            <a:pPr marL="232470" lvl="1" indent="-116235">
              <a:lnSpc>
                <a:spcPts val="1507"/>
              </a:lnSpc>
              <a:buFont typeface="Arial"/>
              <a:buChar char="•"/>
            </a:pPr>
            <a:r>
              <a:rPr lang="en-US" sz="1077">
                <a:solidFill>
                  <a:srgbClr val="FFFFFF"/>
                </a:solidFill>
                <a:latin typeface="Poppins"/>
                <a:ea typeface="Poppins"/>
                <a:cs typeface="Poppins"/>
                <a:sym typeface="Poppins"/>
              </a:rPr>
              <a:t>ISIG: Pilot sites</a:t>
            </a:r>
          </a:p>
          <a:p>
            <a:pPr marL="232470" lvl="1" indent="-116235">
              <a:lnSpc>
                <a:spcPts val="1507"/>
              </a:lnSpc>
              <a:buFont typeface="Arial"/>
              <a:buChar char="•"/>
            </a:pPr>
            <a:r>
              <a:rPr lang="en-US" sz="1077">
                <a:solidFill>
                  <a:srgbClr val="FFFFFF"/>
                </a:solidFill>
                <a:latin typeface="Poppins"/>
                <a:ea typeface="Poppins"/>
                <a:cs typeface="Poppins"/>
                <a:sym typeface="Poppins"/>
              </a:rPr>
              <a:t>Others....</a:t>
            </a:r>
          </a:p>
        </p:txBody>
      </p:sp>
      <p:sp>
        <p:nvSpPr>
          <p:cNvPr id="27" name="TextBox 27"/>
          <p:cNvSpPr txBox="1"/>
          <p:nvPr/>
        </p:nvSpPr>
        <p:spPr>
          <a:xfrm>
            <a:off x="9358393" y="4979434"/>
            <a:ext cx="2833607" cy="567656"/>
          </a:xfrm>
          <a:prstGeom prst="rect">
            <a:avLst/>
          </a:prstGeom>
        </p:spPr>
        <p:txBody>
          <a:bodyPr lIns="0" tIns="0" rIns="0" bIns="0" rtlCol="0" anchor="t">
            <a:spAutoFit/>
          </a:bodyPr>
          <a:lstStyle/>
          <a:p>
            <a:pPr marL="232470" lvl="1" indent="-116235">
              <a:lnSpc>
                <a:spcPts val="1507"/>
              </a:lnSpc>
              <a:buFont typeface="Arial"/>
              <a:buChar char="•"/>
            </a:pPr>
            <a:r>
              <a:rPr lang="en-US" sz="1077">
                <a:solidFill>
                  <a:srgbClr val="FFFFFF"/>
                </a:solidFill>
                <a:latin typeface="Poppins"/>
                <a:ea typeface="Poppins"/>
                <a:cs typeface="Poppins"/>
                <a:sym typeface="Poppins"/>
              </a:rPr>
              <a:t>Fill out needs assessment </a:t>
            </a:r>
          </a:p>
          <a:p>
            <a:pPr marL="232470" lvl="1" indent="-116235">
              <a:lnSpc>
                <a:spcPts val="1507"/>
              </a:lnSpc>
              <a:buFont typeface="Arial"/>
              <a:buChar char="•"/>
            </a:pPr>
            <a:r>
              <a:rPr lang="en-US" sz="1077">
                <a:solidFill>
                  <a:srgbClr val="FFFFFF"/>
                </a:solidFill>
                <a:latin typeface="Poppins"/>
                <a:ea typeface="Poppins"/>
                <a:cs typeface="Poppins"/>
                <a:sym typeface="Poppins"/>
              </a:rPr>
              <a:t>Consider staffing capabilities </a:t>
            </a:r>
          </a:p>
          <a:p>
            <a:pPr marL="232470" lvl="1" indent="-116235">
              <a:lnSpc>
                <a:spcPts val="1507"/>
              </a:lnSpc>
              <a:buFont typeface="Arial"/>
              <a:buChar char="•"/>
            </a:pPr>
            <a:r>
              <a:rPr lang="en-US" sz="1077">
                <a:solidFill>
                  <a:srgbClr val="FFFFFF"/>
                </a:solidFill>
                <a:latin typeface="Poppins"/>
                <a:ea typeface="Poppins"/>
                <a:cs typeface="Poppins"/>
                <a:sym typeface="Poppins"/>
              </a:rPr>
              <a:t>Plan for Fall 2026</a:t>
            </a:r>
          </a:p>
        </p:txBody>
      </p:sp>
      <p:sp>
        <p:nvSpPr>
          <p:cNvPr id="28" name="TextBox 28"/>
          <p:cNvSpPr txBox="1"/>
          <p:nvPr/>
        </p:nvSpPr>
        <p:spPr>
          <a:xfrm>
            <a:off x="279895" y="5990056"/>
            <a:ext cx="2544416" cy="182935"/>
          </a:xfrm>
          <a:prstGeom prst="rect">
            <a:avLst/>
          </a:prstGeom>
        </p:spPr>
        <p:txBody>
          <a:bodyPr lIns="0" tIns="0" rIns="0" bIns="0" rtlCol="0" anchor="t">
            <a:spAutoFit/>
          </a:bodyPr>
          <a:lstStyle/>
          <a:p>
            <a:pPr algn="ctr">
              <a:lnSpc>
                <a:spcPts val="1507"/>
              </a:lnSpc>
            </a:pPr>
            <a:r>
              <a:rPr lang="en-US" sz="1077" dirty="0">
                <a:solidFill>
                  <a:srgbClr val="FFFFFF"/>
                </a:solidFill>
                <a:latin typeface="Poppins"/>
                <a:ea typeface="Poppins"/>
                <a:cs typeface="Poppins"/>
                <a:sym typeface="Poppins"/>
              </a:rPr>
              <a:t>Fall 2026</a:t>
            </a:r>
          </a:p>
        </p:txBody>
      </p:sp>
      <p:sp>
        <p:nvSpPr>
          <p:cNvPr id="29" name="TextBox 29"/>
          <p:cNvSpPr txBox="1"/>
          <p:nvPr/>
        </p:nvSpPr>
        <p:spPr>
          <a:xfrm>
            <a:off x="3308051" y="5977356"/>
            <a:ext cx="2544416" cy="182935"/>
          </a:xfrm>
          <a:prstGeom prst="rect">
            <a:avLst/>
          </a:prstGeom>
        </p:spPr>
        <p:txBody>
          <a:bodyPr lIns="0" tIns="0" rIns="0" bIns="0" rtlCol="0" anchor="t">
            <a:spAutoFit/>
          </a:bodyPr>
          <a:lstStyle/>
          <a:p>
            <a:pPr algn="ctr">
              <a:lnSpc>
                <a:spcPts val="1507"/>
              </a:lnSpc>
            </a:pPr>
            <a:r>
              <a:rPr lang="en-US" sz="1077">
                <a:solidFill>
                  <a:srgbClr val="FFFFFF"/>
                </a:solidFill>
                <a:latin typeface="Poppins"/>
                <a:ea typeface="Poppins"/>
                <a:cs typeface="Poppins"/>
                <a:sym typeface="Poppins"/>
              </a:rPr>
              <a:t>Fall 2026</a:t>
            </a:r>
          </a:p>
        </p:txBody>
      </p:sp>
      <p:sp>
        <p:nvSpPr>
          <p:cNvPr id="30" name="TextBox 30"/>
          <p:cNvSpPr txBox="1"/>
          <p:nvPr/>
        </p:nvSpPr>
        <p:spPr>
          <a:xfrm>
            <a:off x="6337870" y="5977356"/>
            <a:ext cx="2544416" cy="182935"/>
          </a:xfrm>
          <a:prstGeom prst="rect">
            <a:avLst/>
          </a:prstGeom>
        </p:spPr>
        <p:txBody>
          <a:bodyPr lIns="0" tIns="0" rIns="0" bIns="0" rtlCol="0" anchor="t">
            <a:spAutoFit/>
          </a:bodyPr>
          <a:lstStyle/>
          <a:p>
            <a:pPr algn="ctr">
              <a:lnSpc>
                <a:spcPts val="1507"/>
              </a:lnSpc>
            </a:pPr>
            <a:r>
              <a:rPr lang="en-US" sz="1077" dirty="0">
                <a:solidFill>
                  <a:srgbClr val="FFFFFF"/>
                </a:solidFill>
                <a:latin typeface="Poppins"/>
                <a:ea typeface="Poppins"/>
                <a:cs typeface="Poppins"/>
                <a:sym typeface="Poppins"/>
              </a:rPr>
              <a:t>Summer 2027</a:t>
            </a:r>
          </a:p>
        </p:txBody>
      </p:sp>
      <p:sp>
        <p:nvSpPr>
          <p:cNvPr id="31" name="TextBox 31"/>
          <p:cNvSpPr txBox="1"/>
          <p:nvPr/>
        </p:nvSpPr>
        <p:spPr>
          <a:xfrm>
            <a:off x="9367689" y="5977356"/>
            <a:ext cx="2544416" cy="182935"/>
          </a:xfrm>
          <a:prstGeom prst="rect">
            <a:avLst/>
          </a:prstGeom>
        </p:spPr>
        <p:txBody>
          <a:bodyPr lIns="0" tIns="0" rIns="0" bIns="0" rtlCol="0" anchor="t">
            <a:spAutoFit/>
          </a:bodyPr>
          <a:lstStyle/>
          <a:p>
            <a:pPr algn="ctr">
              <a:lnSpc>
                <a:spcPts val="1507"/>
              </a:lnSpc>
            </a:pPr>
            <a:r>
              <a:rPr lang="en-US" sz="1077">
                <a:solidFill>
                  <a:srgbClr val="FFFFFF"/>
                </a:solidFill>
                <a:latin typeface="Poppins"/>
                <a:ea typeface="Poppins"/>
                <a:cs typeface="Poppins"/>
                <a:sym typeface="Poppins"/>
              </a:rPr>
              <a:t>Fall 2026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2192000" cy="6858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txBody>
          <a:bodyPr/>
          <a:lstStyle/>
          <a:p>
            <a:endParaRPr lang="en-US" sz="933"/>
          </a:p>
        </p:txBody>
      </p:sp>
      <p:sp>
        <p:nvSpPr>
          <p:cNvPr id="3" name="TextBox 3"/>
          <p:cNvSpPr txBox="1"/>
          <p:nvPr/>
        </p:nvSpPr>
        <p:spPr>
          <a:xfrm>
            <a:off x="685800" y="956281"/>
            <a:ext cx="7553319" cy="783484"/>
          </a:xfrm>
          <a:prstGeom prst="rect">
            <a:avLst/>
          </a:prstGeom>
        </p:spPr>
        <p:txBody>
          <a:bodyPr lIns="0" tIns="0" rIns="0" bIns="0" rtlCol="0" anchor="t">
            <a:spAutoFit/>
          </a:bodyPr>
          <a:lstStyle/>
          <a:p>
            <a:pPr>
              <a:lnSpc>
                <a:spcPts val="6667"/>
              </a:lnSpc>
              <a:spcBef>
                <a:spcPct val="0"/>
              </a:spcBef>
            </a:pPr>
            <a:r>
              <a:rPr lang="en-US" sz="4762" b="1">
                <a:solidFill>
                  <a:srgbClr val="FFFFFF"/>
                </a:solidFill>
                <a:latin typeface="Gotham Bold"/>
                <a:ea typeface="Gotham Bold"/>
                <a:cs typeface="Gotham Bold"/>
                <a:sym typeface="Gotham Bold"/>
              </a:rPr>
              <a:t>OPA Advocacy</a:t>
            </a:r>
          </a:p>
        </p:txBody>
      </p:sp>
      <p:grpSp>
        <p:nvGrpSpPr>
          <p:cNvPr id="4" name="Group 4"/>
          <p:cNvGrpSpPr/>
          <p:nvPr/>
        </p:nvGrpSpPr>
        <p:grpSpPr>
          <a:xfrm>
            <a:off x="513901" y="2758829"/>
            <a:ext cx="3581359" cy="3549601"/>
            <a:chOff x="0" y="0"/>
            <a:chExt cx="7162717" cy="7099202"/>
          </a:xfrm>
        </p:grpSpPr>
        <p:sp>
          <p:nvSpPr>
            <p:cNvPr id="5" name="Freeform 5"/>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6" name="Freeform 6"/>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7" name="Group 7"/>
          <p:cNvGrpSpPr/>
          <p:nvPr/>
        </p:nvGrpSpPr>
        <p:grpSpPr>
          <a:xfrm>
            <a:off x="4305832" y="2758829"/>
            <a:ext cx="3581359" cy="3549601"/>
            <a:chOff x="0" y="0"/>
            <a:chExt cx="7162717" cy="7099202"/>
          </a:xfrm>
        </p:grpSpPr>
        <p:sp>
          <p:nvSpPr>
            <p:cNvPr id="8" name="Freeform 8"/>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9" name="Freeform 9"/>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grpSp>
        <p:nvGrpSpPr>
          <p:cNvPr id="10" name="Group 10"/>
          <p:cNvGrpSpPr/>
          <p:nvPr/>
        </p:nvGrpSpPr>
        <p:grpSpPr>
          <a:xfrm>
            <a:off x="8096741" y="2758829"/>
            <a:ext cx="3581359" cy="3549601"/>
            <a:chOff x="0" y="0"/>
            <a:chExt cx="7162717" cy="7099202"/>
          </a:xfrm>
        </p:grpSpPr>
        <p:sp>
          <p:nvSpPr>
            <p:cNvPr id="11" name="Freeform 11"/>
            <p:cNvSpPr/>
            <p:nvPr/>
          </p:nvSpPr>
          <p:spPr>
            <a:xfrm flipH="1" flipV="1">
              <a:off x="0" y="0"/>
              <a:ext cx="7162717" cy="5968952"/>
            </a:xfrm>
            <a:custGeom>
              <a:avLst/>
              <a:gdLst/>
              <a:ahLst/>
              <a:cxnLst/>
              <a:rect l="l" t="t" r="r" b="b"/>
              <a:pathLst>
                <a:path w="7162717" h="5968952">
                  <a:moveTo>
                    <a:pt x="7162717" y="5968952"/>
                  </a:moveTo>
                  <a:lnTo>
                    <a:pt x="0" y="5968952"/>
                  </a:lnTo>
                  <a:lnTo>
                    <a:pt x="0" y="0"/>
                  </a:lnTo>
                  <a:lnTo>
                    <a:pt x="7162717" y="0"/>
                  </a:lnTo>
                  <a:lnTo>
                    <a:pt x="7162717" y="5968952"/>
                  </a:lnTo>
                  <a:close/>
                </a:path>
              </a:pathLst>
            </a:custGeom>
            <a:blipFill>
              <a:blip r:embed="rId3"/>
              <a:stretch>
                <a:fillRect l="-3061" t="-125644" r="-140621" b="-66774"/>
              </a:stretch>
            </a:blipFill>
          </p:spPr>
          <p:txBody>
            <a:bodyPr/>
            <a:lstStyle/>
            <a:p>
              <a:endParaRPr lang="en-US" sz="933"/>
            </a:p>
          </p:txBody>
        </p:sp>
        <p:sp>
          <p:nvSpPr>
            <p:cNvPr id="12" name="Freeform 12"/>
            <p:cNvSpPr/>
            <p:nvPr/>
          </p:nvSpPr>
          <p:spPr>
            <a:xfrm>
              <a:off x="103667" y="5968952"/>
              <a:ext cx="6955384" cy="1130250"/>
            </a:xfrm>
            <a:custGeom>
              <a:avLst/>
              <a:gdLst/>
              <a:ahLst/>
              <a:cxnLst/>
              <a:rect l="l" t="t" r="r" b="b"/>
              <a:pathLst>
                <a:path w="6955384" h="1130250">
                  <a:moveTo>
                    <a:pt x="0" y="0"/>
                  </a:moveTo>
                  <a:lnTo>
                    <a:pt x="6955384" y="0"/>
                  </a:lnTo>
                  <a:lnTo>
                    <a:pt x="6955384" y="1130250"/>
                  </a:lnTo>
                  <a:lnTo>
                    <a:pt x="0" y="1130250"/>
                  </a:lnTo>
                  <a:lnTo>
                    <a:pt x="0" y="0"/>
                  </a:lnTo>
                  <a:close/>
                </a:path>
              </a:pathLst>
            </a:custGeom>
            <a:blipFill>
              <a:blip r:embed="rId4"/>
              <a:stretch>
                <a:fillRect/>
              </a:stretch>
            </a:blipFill>
          </p:spPr>
          <p:txBody>
            <a:bodyPr/>
            <a:lstStyle/>
            <a:p>
              <a:endParaRPr lang="en-US" sz="933"/>
            </a:p>
          </p:txBody>
        </p:sp>
      </p:grpSp>
      <p:sp>
        <p:nvSpPr>
          <p:cNvPr id="13" name="TextBox 13"/>
          <p:cNvSpPr txBox="1"/>
          <p:nvPr/>
        </p:nvSpPr>
        <p:spPr>
          <a:xfrm>
            <a:off x="752637" y="4057099"/>
            <a:ext cx="3168708" cy="1143711"/>
          </a:xfrm>
          <a:prstGeom prst="rect">
            <a:avLst/>
          </a:prstGeom>
        </p:spPr>
        <p:txBody>
          <a:bodyPr lIns="0" tIns="0" rIns="0" bIns="0" rtlCol="0" anchor="t">
            <a:spAutoFit/>
          </a:bodyPr>
          <a:lstStyle/>
          <a:p>
            <a:pPr marL="283944" lvl="1" indent="-141972">
              <a:lnSpc>
                <a:spcPts val="1841"/>
              </a:lnSpc>
              <a:buFont typeface="Arial"/>
              <a:buChar char="•"/>
            </a:pPr>
            <a:r>
              <a:rPr lang="en-US" sz="1315" dirty="0">
                <a:solidFill>
                  <a:srgbClr val="FFFFFF"/>
                </a:solidFill>
                <a:latin typeface="Poppins"/>
                <a:ea typeface="Poppins"/>
                <a:cs typeface="Poppins"/>
                <a:sym typeface="Poppins"/>
              </a:rPr>
              <a:t>Allows pharmacists to test and treat for </a:t>
            </a:r>
          </a:p>
          <a:p>
            <a:pPr marL="567886" lvl="2" indent="-189295">
              <a:lnSpc>
                <a:spcPts val="1841"/>
              </a:lnSpc>
              <a:buFont typeface="Arial"/>
              <a:buChar char="⚬"/>
            </a:pPr>
            <a:r>
              <a:rPr lang="en-US" sz="1315" dirty="0">
                <a:solidFill>
                  <a:srgbClr val="FFFFFF"/>
                </a:solidFill>
                <a:latin typeface="Poppins"/>
                <a:ea typeface="Poppins"/>
                <a:cs typeface="Poppins"/>
                <a:sym typeface="Poppins"/>
              </a:rPr>
              <a:t>Flu</a:t>
            </a:r>
          </a:p>
          <a:p>
            <a:pPr marL="567886" lvl="2" indent="-189295">
              <a:lnSpc>
                <a:spcPts val="1841"/>
              </a:lnSpc>
              <a:buFont typeface="Arial"/>
              <a:buChar char="⚬"/>
            </a:pPr>
            <a:r>
              <a:rPr lang="en-US" sz="1315" dirty="0">
                <a:solidFill>
                  <a:srgbClr val="FFFFFF"/>
                </a:solidFill>
                <a:latin typeface="Poppins"/>
                <a:ea typeface="Poppins"/>
                <a:cs typeface="Poppins"/>
                <a:sym typeface="Poppins"/>
              </a:rPr>
              <a:t>COVID-19</a:t>
            </a:r>
          </a:p>
          <a:p>
            <a:pPr marL="567886" lvl="2" indent="-189295">
              <a:lnSpc>
                <a:spcPts val="1841"/>
              </a:lnSpc>
              <a:buFont typeface="Arial"/>
              <a:buChar char="⚬"/>
            </a:pPr>
            <a:r>
              <a:rPr lang="en-US" sz="1315" dirty="0">
                <a:solidFill>
                  <a:srgbClr val="FFFFFF"/>
                </a:solidFill>
                <a:latin typeface="Poppins"/>
                <a:ea typeface="Poppins"/>
                <a:cs typeface="Poppins"/>
                <a:sym typeface="Poppins"/>
              </a:rPr>
              <a:t>Strep</a:t>
            </a:r>
          </a:p>
        </p:txBody>
      </p:sp>
      <p:sp>
        <p:nvSpPr>
          <p:cNvPr id="14" name="TextBox 14"/>
          <p:cNvSpPr txBox="1"/>
          <p:nvPr/>
        </p:nvSpPr>
        <p:spPr>
          <a:xfrm>
            <a:off x="4512157" y="4057099"/>
            <a:ext cx="3168708" cy="451214"/>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Protocol-based</a:t>
            </a:r>
          </a:p>
          <a:p>
            <a:pPr marL="283944" lvl="1" indent="-141972">
              <a:lnSpc>
                <a:spcPts val="1841"/>
              </a:lnSpc>
              <a:buFont typeface="Arial"/>
              <a:buChar char="•"/>
            </a:pPr>
            <a:r>
              <a:rPr lang="en-US" sz="1315">
                <a:solidFill>
                  <a:srgbClr val="FFFFFF"/>
                </a:solidFill>
                <a:latin typeface="Poppins"/>
                <a:ea typeface="Poppins"/>
                <a:cs typeface="Poppins"/>
                <a:sym typeface="Poppins"/>
              </a:rPr>
              <a:t>Dispensing and counseling </a:t>
            </a:r>
          </a:p>
        </p:txBody>
      </p:sp>
      <p:sp>
        <p:nvSpPr>
          <p:cNvPr id="15" name="TextBox 15"/>
          <p:cNvSpPr txBox="1"/>
          <p:nvPr/>
        </p:nvSpPr>
        <p:spPr>
          <a:xfrm>
            <a:off x="8274541" y="4040398"/>
            <a:ext cx="3168708" cy="912879"/>
          </a:xfrm>
          <a:prstGeom prst="rect">
            <a:avLst/>
          </a:prstGeom>
        </p:spPr>
        <p:txBody>
          <a:bodyPr lIns="0" tIns="0" rIns="0" bIns="0" rtlCol="0" anchor="t">
            <a:spAutoFit/>
          </a:bodyPr>
          <a:lstStyle/>
          <a:p>
            <a:pPr marL="283944" lvl="1" indent="-141972">
              <a:lnSpc>
                <a:spcPts val="1841"/>
              </a:lnSpc>
              <a:buFont typeface="Arial"/>
              <a:buChar char="•"/>
            </a:pPr>
            <a:r>
              <a:rPr lang="en-US" sz="1315">
                <a:solidFill>
                  <a:srgbClr val="FFFFFF"/>
                </a:solidFill>
                <a:latin typeface="Poppins"/>
                <a:ea typeface="Poppins"/>
                <a:cs typeface="Poppins"/>
                <a:sym typeface="Poppins"/>
              </a:rPr>
              <a:t>Standard of Care</a:t>
            </a:r>
          </a:p>
          <a:p>
            <a:pPr marL="283944" lvl="1" indent="-141972">
              <a:lnSpc>
                <a:spcPts val="1841"/>
              </a:lnSpc>
              <a:buFont typeface="Arial"/>
              <a:buChar char="•"/>
            </a:pPr>
            <a:r>
              <a:rPr lang="en-US" sz="1315">
                <a:solidFill>
                  <a:srgbClr val="FFFFFF"/>
                </a:solidFill>
                <a:latin typeface="Poppins"/>
                <a:ea typeface="Poppins"/>
                <a:cs typeface="Poppins"/>
                <a:sym typeface="Poppins"/>
              </a:rPr>
              <a:t>Remote Physiologic Monitoring</a:t>
            </a:r>
          </a:p>
          <a:p>
            <a:pPr marL="283944" lvl="1" indent="-141972">
              <a:lnSpc>
                <a:spcPts val="1841"/>
              </a:lnSpc>
              <a:buFont typeface="Arial"/>
              <a:buChar char="•"/>
            </a:pPr>
            <a:r>
              <a:rPr lang="en-US" sz="1315">
                <a:solidFill>
                  <a:srgbClr val="FFFFFF"/>
                </a:solidFill>
                <a:latin typeface="Poppins"/>
                <a:ea typeface="Poppins"/>
                <a:cs typeface="Poppins"/>
                <a:sym typeface="Poppins"/>
              </a:rPr>
              <a:t>HIV PEP and PrEP</a:t>
            </a:r>
          </a:p>
          <a:p>
            <a:pPr marL="283944" lvl="1" indent="-141972">
              <a:lnSpc>
                <a:spcPts val="1841"/>
              </a:lnSpc>
              <a:buFont typeface="Arial"/>
              <a:buChar char="•"/>
            </a:pPr>
            <a:r>
              <a:rPr lang="en-US" sz="1315">
                <a:solidFill>
                  <a:srgbClr val="FFFFFF"/>
                </a:solidFill>
                <a:latin typeface="Poppins"/>
                <a:ea typeface="Poppins"/>
                <a:cs typeface="Poppins"/>
                <a:sym typeface="Poppins"/>
              </a:rPr>
              <a:t>And more......</a:t>
            </a:r>
          </a:p>
        </p:txBody>
      </p:sp>
      <p:sp>
        <p:nvSpPr>
          <p:cNvPr id="16" name="TextBox 16"/>
          <p:cNvSpPr txBox="1"/>
          <p:nvPr/>
        </p:nvSpPr>
        <p:spPr>
          <a:xfrm>
            <a:off x="752637" y="3655391"/>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Point-of-care Test and Treat</a:t>
            </a:r>
          </a:p>
        </p:txBody>
      </p:sp>
      <p:sp>
        <p:nvSpPr>
          <p:cNvPr id="17" name="TextBox 17"/>
          <p:cNvSpPr txBox="1"/>
          <p:nvPr/>
        </p:nvSpPr>
        <p:spPr>
          <a:xfrm>
            <a:off x="4511646" y="3655391"/>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Nicotine and Birth Control</a:t>
            </a:r>
          </a:p>
        </p:txBody>
      </p:sp>
      <p:sp>
        <p:nvSpPr>
          <p:cNvPr id="18" name="TextBox 18"/>
          <p:cNvSpPr txBox="1"/>
          <p:nvPr/>
        </p:nvSpPr>
        <p:spPr>
          <a:xfrm>
            <a:off x="8274541" y="3655391"/>
            <a:ext cx="3168708" cy="244619"/>
          </a:xfrm>
          <a:prstGeom prst="rect">
            <a:avLst/>
          </a:prstGeom>
        </p:spPr>
        <p:txBody>
          <a:bodyPr lIns="0" tIns="0" rIns="0" bIns="0" rtlCol="0" anchor="t">
            <a:spAutoFit/>
          </a:bodyPr>
          <a:lstStyle/>
          <a:p>
            <a:pPr algn="ctr">
              <a:lnSpc>
                <a:spcPts val="2037"/>
              </a:lnSpc>
            </a:pPr>
            <a:r>
              <a:rPr lang="en-US" sz="1455" b="1">
                <a:solidFill>
                  <a:srgbClr val="FFFFFF"/>
                </a:solidFill>
                <a:latin typeface="Poppins Bold"/>
                <a:ea typeface="Poppins Bold"/>
                <a:cs typeface="Poppins Bold"/>
                <a:sym typeface="Poppins Bold"/>
              </a:rPr>
              <a:t>Practice Advancement</a:t>
            </a:r>
          </a:p>
        </p:txBody>
      </p:sp>
      <p:sp>
        <p:nvSpPr>
          <p:cNvPr id="19" name="TextBox 19"/>
          <p:cNvSpPr txBox="1"/>
          <p:nvPr/>
        </p:nvSpPr>
        <p:spPr>
          <a:xfrm>
            <a:off x="1585378" y="2779683"/>
            <a:ext cx="1459589" cy="433708"/>
          </a:xfrm>
          <a:prstGeom prst="rect">
            <a:avLst/>
          </a:prstGeom>
        </p:spPr>
        <p:txBody>
          <a:bodyPr lIns="0" tIns="0" rIns="0" bIns="0" rtlCol="0" anchor="t">
            <a:spAutoFit/>
          </a:bodyPr>
          <a:lstStyle/>
          <a:p>
            <a:pPr algn="ctr">
              <a:lnSpc>
                <a:spcPts val="3733"/>
              </a:lnSpc>
              <a:spcBef>
                <a:spcPct val="0"/>
              </a:spcBef>
            </a:pPr>
            <a:r>
              <a:rPr lang="en-US" sz="2666" b="1">
                <a:solidFill>
                  <a:srgbClr val="FFFFFF"/>
                </a:solidFill>
                <a:latin typeface="Gotham Bold"/>
                <a:ea typeface="Gotham Bold"/>
                <a:cs typeface="Gotham Bold"/>
                <a:sym typeface="Gotham Bold"/>
              </a:rPr>
              <a:t>SB 230</a:t>
            </a:r>
          </a:p>
        </p:txBody>
      </p:sp>
      <p:sp>
        <p:nvSpPr>
          <p:cNvPr id="20" name="TextBox 20"/>
          <p:cNvSpPr txBox="1"/>
          <p:nvPr/>
        </p:nvSpPr>
        <p:spPr>
          <a:xfrm>
            <a:off x="4994640" y="2779683"/>
            <a:ext cx="2202721" cy="433708"/>
          </a:xfrm>
          <a:prstGeom prst="rect">
            <a:avLst/>
          </a:prstGeom>
        </p:spPr>
        <p:txBody>
          <a:bodyPr lIns="0" tIns="0" rIns="0" bIns="0" rtlCol="0" anchor="t">
            <a:spAutoFit/>
          </a:bodyPr>
          <a:lstStyle/>
          <a:p>
            <a:pPr algn="ctr">
              <a:lnSpc>
                <a:spcPts val="3733"/>
              </a:lnSpc>
              <a:spcBef>
                <a:spcPct val="0"/>
              </a:spcBef>
            </a:pPr>
            <a:r>
              <a:rPr lang="en-US" sz="2666" b="1">
                <a:solidFill>
                  <a:srgbClr val="FFFFFF"/>
                </a:solidFill>
                <a:latin typeface="Gotham Bold"/>
                <a:ea typeface="Gotham Bold"/>
                <a:cs typeface="Gotham Bold"/>
                <a:sym typeface="Gotham Bold"/>
              </a:rPr>
              <a:t>UPCOMING</a:t>
            </a:r>
          </a:p>
        </p:txBody>
      </p:sp>
      <p:sp>
        <p:nvSpPr>
          <p:cNvPr id="21" name="TextBox 21"/>
          <p:cNvSpPr txBox="1"/>
          <p:nvPr/>
        </p:nvSpPr>
        <p:spPr>
          <a:xfrm>
            <a:off x="8876298" y="2779683"/>
            <a:ext cx="2022245" cy="433708"/>
          </a:xfrm>
          <a:prstGeom prst="rect">
            <a:avLst/>
          </a:prstGeom>
        </p:spPr>
        <p:txBody>
          <a:bodyPr lIns="0" tIns="0" rIns="0" bIns="0" rtlCol="0" anchor="t">
            <a:spAutoFit/>
          </a:bodyPr>
          <a:lstStyle/>
          <a:p>
            <a:pPr algn="ctr">
              <a:lnSpc>
                <a:spcPts val="3733"/>
              </a:lnSpc>
              <a:spcBef>
                <a:spcPct val="0"/>
              </a:spcBef>
            </a:pPr>
            <a:r>
              <a:rPr lang="en-US" sz="2666" b="1">
                <a:solidFill>
                  <a:srgbClr val="FFFFFF"/>
                </a:solidFill>
                <a:latin typeface="Gotham Bold"/>
                <a:ea typeface="Gotham Bold"/>
                <a:cs typeface="Gotham Bold"/>
                <a:sym typeface="Gotham Bold"/>
              </a:rPr>
              <a:t>AND MORE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77777"/>
            </a:stretch>
          </a:blipFill>
        </p:spPr>
        <p:txBody>
          <a:bodyPr/>
          <a:lstStyle/>
          <a:p>
            <a:endParaRPr lang="en-US" sz="933"/>
          </a:p>
        </p:txBody>
      </p:sp>
      <p:sp>
        <p:nvSpPr>
          <p:cNvPr id="3" name="TextBox 3"/>
          <p:cNvSpPr txBox="1"/>
          <p:nvPr/>
        </p:nvSpPr>
        <p:spPr>
          <a:xfrm>
            <a:off x="1104131" y="2149877"/>
            <a:ext cx="8258219" cy="3014415"/>
          </a:xfrm>
          <a:prstGeom prst="rect">
            <a:avLst/>
          </a:prstGeom>
        </p:spPr>
        <p:txBody>
          <a:bodyPr lIns="0" tIns="0" rIns="0" bIns="0" rtlCol="0" anchor="t">
            <a:spAutoFit/>
          </a:bodyPr>
          <a:lstStyle/>
          <a:p>
            <a:pPr marL="544425" lvl="1" indent="-272212">
              <a:lnSpc>
                <a:spcPts val="4816"/>
              </a:lnSpc>
              <a:buFont typeface="Arial"/>
              <a:buChar char="•"/>
            </a:pPr>
            <a:r>
              <a:rPr lang="en-US" sz="2521" dirty="0">
                <a:solidFill>
                  <a:srgbClr val="FFFFFF"/>
                </a:solidFill>
                <a:latin typeface="Poppins"/>
                <a:ea typeface="Poppins"/>
                <a:cs typeface="Poppins"/>
                <a:sym typeface="Poppins"/>
              </a:rPr>
              <a:t>Educational Support to upskill pharmacists, technicians, and students</a:t>
            </a:r>
          </a:p>
          <a:p>
            <a:pPr marL="1088849" lvl="2" indent="-362949">
              <a:lnSpc>
                <a:spcPts val="4816"/>
              </a:lnSpc>
              <a:buFont typeface="Arial"/>
              <a:buChar char="⚬"/>
            </a:pPr>
            <a:r>
              <a:rPr lang="en-US" sz="2521" dirty="0">
                <a:solidFill>
                  <a:srgbClr val="FFFFFF"/>
                </a:solidFill>
                <a:latin typeface="Poppins"/>
                <a:ea typeface="Poppins"/>
                <a:cs typeface="Poppins"/>
                <a:sym typeface="Poppins"/>
              </a:rPr>
              <a:t>Remote Physiologic Monitoring  </a:t>
            </a:r>
          </a:p>
          <a:p>
            <a:pPr marL="1088849" lvl="2" indent="-362949">
              <a:lnSpc>
                <a:spcPts val="4816"/>
              </a:lnSpc>
              <a:buFont typeface="Arial"/>
              <a:buChar char="⚬"/>
            </a:pPr>
            <a:r>
              <a:rPr lang="en-US" sz="2521" dirty="0">
                <a:solidFill>
                  <a:srgbClr val="FFFFFF"/>
                </a:solidFill>
                <a:latin typeface="Poppins"/>
                <a:ea typeface="Poppins"/>
                <a:cs typeface="Poppins"/>
                <a:sym typeface="Poppins"/>
              </a:rPr>
              <a:t>Test and Treat</a:t>
            </a:r>
          </a:p>
          <a:p>
            <a:pPr marL="1088849" lvl="2" indent="-362949">
              <a:lnSpc>
                <a:spcPts val="4816"/>
              </a:lnSpc>
              <a:buFont typeface="Arial"/>
              <a:buChar char="⚬"/>
            </a:pPr>
            <a:r>
              <a:rPr lang="en-US" sz="2521" dirty="0">
                <a:solidFill>
                  <a:srgbClr val="FFFFFF"/>
                </a:solidFill>
                <a:latin typeface="Poppins"/>
                <a:ea typeface="Poppins"/>
                <a:cs typeface="Poppins"/>
                <a:sym typeface="Poppins"/>
              </a:rPr>
              <a:t>And more......</a:t>
            </a:r>
          </a:p>
        </p:txBody>
      </p:sp>
      <p:sp>
        <p:nvSpPr>
          <p:cNvPr id="4" name="TextBox 4"/>
          <p:cNvSpPr txBox="1"/>
          <p:nvPr/>
        </p:nvSpPr>
        <p:spPr>
          <a:xfrm>
            <a:off x="1104131" y="763420"/>
            <a:ext cx="7689576" cy="724814"/>
          </a:xfrm>
          <a:prstGeom prst="rect">
            <a:avLst/>
          </a:prstGeom>
        </p:spPr>
        <p:txBody>
          <a:bodyPr lIns="0" tIns="0" rIns="0" bIns="0" rtlCol="0" anchor="t">
            <a:spAutoFit/>
          </a:bodyPr>
          <a:lstStyle/>
          <a:p>
            <a:pPr>
              <a:lnSpc>
                <a:spcPts val="6156"/>
              </a:lnSpc>
              <a:spcBef>
                <a:spcPct val="0"/>
              </a:spcBef>
            </a:pPr>
            <a:r>
              <a:rPr lang="en-US" sz="4398" b="1">
                <a:solidFill>
                  <a:srgbClr val="FFFFFF"/>
                </a:solidFill>
                <a:latin typeface="Gotham Bold"/>
                <a:ea typeface="Gotham Bold"/>
                <a:cs typeface="Gotham Bold"/>
                <a:sym typeface="Gotham Bold"/>
              </a:rPr>
              <a:t>Additional RHTP Funding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E5D5E-03E2-4579-A79C-FBBBB3B1408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9A1F338-3357-0FEC-6356-3C3976BBCA17}"/>
              </a:ext>
            </a:extLst>
          </p:cNvPr>
          <p:cNvSpPr/>
          <p:nvPr/>
        </p:nvSpPr>
        <p:spPr>
          <a:xfrm flipH="1">
            <a:off x="-13649" y="20093"/>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77777"/>
            </a:stretch>
          </a:blipFill>
        </p:spPr>
        <p:txBody>
          <a:bodyPr/>
          <a:lstStyle/>
          <a:p>
            <a:endParaRPr lang="en-US" sz="933"/>
          </a:p>
        </p:txBody>
      </p:sp>
      <p:sp>
        <p:nvSpPr>
          <p:cNvPr id="3" name="TextBox 3">
            <a:extLst>
              <a:ext uri="{FF2B5EF4-FFF2-40B4-BE49-F238E27FC236}">
                <a16:creationId xmlns:a16="http://schemas.microsoft.com/office/drawing/2014/main" id="{6E1262E4-6ADF-E8B0-E7F1-2D0BBB3C5339}"/>
              </a:ext>
            </a:extLst>
          </p:cNvPr>
          <p:cNvSpPr txBox="1"/>
          <p:nvPr/>
        </p:nvSpPr>
        <p:spPr>
          <a:xfrm>
            <a:off x="1104131" y="2149877"/>
            <a:ext cx="8258219" cy="4245521"/>
          </a:xfrm>
          <a:prstGeom prst="rect">
            <a:avLst/>
          </a:prstGeom>
        </p:spPr>
        <p:txBody>
          <a:bodyPr lIns="0" tIns="0" rIns="0" bIns="0" rtlCol="0" anchor="t">
            <a:spAutoFit/>
          </a:bodyPr>
          <a:lstStyle/>
          <a:p>
            <a:pPr marL="544425" lvl="1" indent="-272212">
              <a:lnSpc>
                <a:spcPts val="4816"/>
              </a:lnSpc>
              <a:buFont typeface="Arial"/>
              <a:buChar char="•"/>
            </a:pPr>
            <a:r>
              <a:rPr lang="en-US" sz="2521" dirty="0">
                <a:solidFill>
                  <a:srgbClr val="FFFFFF"/>
                </a:solidFill>
                <a:latin typeface="Poppins"/>
                <a:ea typeface="Poppins"/>
                <a:cs typeface="Poppins"/>
                <a:sym typeface="Poppins"/>
              </a:rPr>
              <a:t>Respond to the Needs Assessment</a:t>
            </a:r>
          </a:p>
          <a:p>
            <a:pPr marL="544425" lvl="1" indent="-272212">
              <a:lnSpc>
                <a:spcPts val="4816"/>
              </a:lnSpc>
              <a:buFont typeface="Arial"/>
              <a:buChar char="•"/>
            </a:pPr>
            <a:r>
              <a:rPr lang="en-US" sz="2521" dirty="0">
                <a:solidFill>
                  <a:srgbClr val="FFFFFF"/>
                </a:solidFill>
                <a:latin typeface="Poppins"/>
                <a:ea typeface="Poppins"/>
                <a:cs typeface="Poppins"/>
                <a:sym typeface="Poppins"/>
              </a:rPr>
              <a:t>Participate in the program</a:t>
            </a:r>
          </a:p>
          <a:p>
            <a:pPr marL="544425" lvl="1" indent="-272212">
              <a:lnSpc>
                <a:spcPts val="4816"/>
              </a:lnSpc>
              <a:buFont typeface="Arial"/>
              <a:buChar char="•"/>
            </a:pPr>
            <a:r>
              <a:rPr lang="en-US" sz="2521" dirty="0">
                <a:solidFill>
                  <a:srgbClr val="FFFFFF"/>
                </a:solidFill>
                <a:latin typeface="Poppins"/>
                <a:ea typeface="Poppins"/>
                <a:cs typeface="Poppins"/>
                <a:sym typeface="Poppins"/>
              </a:rPr>
              <a:t>Subject matter experts participate in CE development </a:t>
            </a:r>
          </a:p>
          <a:p>
            <a:pPr marL="958047" lvl="2" indent="-381019">
              <a:lnSpc>
                <a:spcPts val="4816"/>
              </a:lnSpc>
              <a:buFont typeface="Courier New" panose="02070309020205020404" pitchFamily="49" charset="0"/>
              <a:buChar char="o"/>
            </a:pPr>
            <a:r>
              <a:rPr lang="en-US" sz="2521" dirty="0">
                <a:solidFill>
                  <a:srgbClr val="FFFFFF"/>
                </a:solidFill>
                <a:latin typeface="Poppins"/>
                <a:ea typeface="Poppins"/>
                <a:cs typeface="Poppins"/>
                <a:sym typeface="Poppins"/>
              </a:rPr>
              <a:t>Test and treat</a:t>
            </a:r>
          </a:p>
          <a:p>
            <a:pPr marL="958047" lvl="2" indent="-381019">
              <a:lnSpc>
                <a:spcPts val="4816"/>
              </a:lnSpc>
              <a:buFont typeface="Courier New" panose="02070309020205020404" pitchFamily="49" charset="0"/>
              <a:buChar char="o"/>
            </a:pPr>
            <a:r>
              <a:rPr lang="en-US" sz="2521" dirty="0">
                <a:solidFill>
                  <a:srgbClr val="FFFFFF"/>
                </a:solidFill>
                <a:latin typeface="Poppins"/>
                <a:ea typeface="Poppins"/>
                <a:cs typeface="Poppins"/>
                <a:sym typeface="Poppins"/>
              </a:rPr>
              <a:t>Remote patient monitoring </a:t>
            </a:r>
          </a:p>
          <a:p>
            <a:pPr marL="958047" lvl="2" indent="-381019">
              <a:lnSpc>
                <a:spcPts val="4816"/>
              </a:lnSpc>
              <a:buFont typeface="Courier New" panose="02070309020205020404" pitchFamily="49" charset="0"/>
              <a:buChar char="o"/>
            </a:pPr>
            <a:r>
              <a:rPr lang="en-US" sz="2521" dirty="0">
                <a:solidFill>
                  <a:srgbClr val="FFFFFF"/>
                </a:solidFill>
                <a:latin typeface="Poppins"/>
                <a:ea typeface="Poppins"/>
                <a:cs typeface="Poppins"/>
                <a:sym typeface="Poppins"/>
              </a:rPr>
              <a:t>Chronic disease management</a:t>
            </a:r>
          </a:p>
        </p:txBody>
      </p:sp>
      <p:sp>
        <p:nvSpPr>
          <p:cNvPr id="4" name="TextBox 4">
            <a:extLst>
              <a:ext uri="{FF2B5EF4-FFF2-40B4-BE49-F238E27FC236}">
                <a16:creationId xmlns:a16="http://schemas.microsoft.com/office/drawing/2014/main" id="{58D06009-B3C1-6E50-63EF-28753D372FA5}"/>
              </a:ext>
            </a:extLst>
          </p:cNvPr>
          <p:cNvSpPr txBox="1"/>
          <p:nvPr/>
        </p:nvSpPr>
        <p:spPr>
          <a:xfrm>
            <a:off x="1104131" y="763420"/>
            <a:ext cx="9360669" cy="724814"/>
          </a:xfrm>
          <a:prstGeom prst="rect">
            <a:avLst/>
          </a:prstGeom>
        </p:spPr>
        <p:txBody>
          <a:bodyPr wrap="square" lIns="0" tIns="0" rIns="0" bIns="0" rtlCol="0" anchor="t">
            <a:spAutoFit/>
          </a:bodyPr>
          <a:lstStyle/>
          <a:p>
            <a:pPr>
              <a:lnSpc>
                <a:spcPts val="6156"/>
              </a:lnSpc>
              <a:spcBef>
                <a:spcPct val="0"/>
              </a:spcBef>
            </a:pPr>
            <a:r>
              <a:rPr lang="en-US" sz="4398" b="1" dirty="0">
                <a:solidFill>
                  <a:srgbClr val="FFFFFF"/>
                </a:solidFill>
                <a:latin typeface="Gotham Bold"/>
                <a:ea typeface="Gotham Bold"/>
                <a:cs typeface="Gotham Bold"/>
                <a:sym typeface="Gotham Bold"/>
              </a:rPr>
              <a:t>How Can I Get Involved?</a:t>
            </a:r>
          </a:p>
        </p:txBody>
      </p:sp>
    </p:spTree>
    <p:extLst>
      <p:ext uri="{BB962C8B-B14F-4D97-AF65-F5344CB8AC3E}">
        <p14:creationId xmlns:p14="http://schemas.microsoft.com/office/powerpoint/2010/main" val="1834531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9702C-B499-8058-D13A-9C08238E748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DDA35E-8BCD-AF25-B792-F8A5C9ED1809}"/>
              </a:ext>
            </a:extLst>
          </p:cNvPr>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77777"/>
            </a:stretch>
          </a:blipFill>
        </p:spPr>
        <p:txBody>
          <a:bodyPr/>
          <a:lstStyle/>
          <a:p>
            <a:endParaRPr lang="en-US" sz="933"/>
          </a:p>
        </p:txBody>
      </p:sp>
      <p:sp>
        <p:nvSpPr>
          <p:cNvPr id="3" name="TextBox 3">
            <a:extLst>
              <a:ext uri="{FF2B5EF4-FFF2-40B4-BE49-F238E27FC236}">
                <a16:creationId xmlns:a16="http://schemas.microsoft.com/office/drawing/2014/main" id="{3C3352C1-3A02-A6A5-C640-C426BF6A77D7}"/>
              </a:ext>
            </a:extLst>
          </p:cNvPr>
          <p:cNvSpPr txBox="1"/>
          <p:nvPr/>
        </p:nvSpPr>
        <p:spPr>
          <a:xfrm>
            <a:off x="1104131" y="2149877"/>
            <a:ext cx="8258219" cy="1783309"/>
          </a:xfrm>
          <a:prstGeom prst="rect">
            <a:avLst/>
          </a:prstGeom>
        </p:spPr>
        <p:txBody>
          <a:bodyPr lIns="0" tIns="0" rIns="0" bIns="0" rtlCol="0" anchor="t">
            <a:spAutoFit/>
          </a:bodyPr>
          <a:lstStyle/>
          <a:p>
            <a:pPr marL="544425" lvl="1" indent="-272212">
              <a:lnSpc>
                <a:spcPts val="4816"/>
              </a:lnSpc>
              <a:buFont typeface="Arial"/>
              <a:buChar char="•"/>
            </a:pPr>
            <a:r>
              <a:rPr lang="en-US" sz="2521" dirty="0">
                <a:solidFill>
                  <a:srgbClr val="FFFFFF"/>
                </a:solidFill>
                <a:latin typeface="Poppins"/>
                <a:ea typeface="Poppins"/>
                <a:cs typeface="Poppins"/>
                <a:sym typeface="Poppins"/>
              </a:rPr>
              <a:t>OPA Fellow</a:t>
            </a:r>
          </a:p>
          <a:p>
            <a:pPr marL="544425" lvl="1" indent="-272212">
              <a:lnSpc>
                <a:spcPts val="4816"/>
              </a:lnSpc>
              <a:buFont typeface="Arial"/>
              <a:buChar char="•"/>
            </a:pPr>
            <a:r>
              <a:rPr lang="en-US" sz="2521" dirty="0">
                <a:solidFill>
                  <a:srgbClr val="FFFFFF"/>
                </a:solidFill>
                <a:latin typeface="Poppins"/>
                <a:ea typeface="Poppins"/>
                <a:cs typeface="Poppins"/>
                <a:sym typeface="Poppins"/>
              </a:rPr>
              <a:t>Program Manager</a:t>
            </a:r>
          </a:p>
          <a:p>
            <a:pPr marL="544425" lvl="1" indent="-272212">
              <a:lnSpc>
                <a:spcPts val="4816"/>
              </a:lnSpc>
              <a:buFont typeface="Arial"/>
              <a:buChar char="•"/>
            </a:pPr>
            <a:r>
              <a:rPr lang="en-US" sz="2521" dirty="0">
                <a:solidFill>
                  <a:srgbClr val="FFFFFF"/>
                </a:solidFill>
                <a:latin typeface="Poppins"/>
                <a:ea typeface="Poppins"/>
                <a:cs typeface="Poppins"/>
                <a:sym typeface="Poppins"/>
              </a:rPr>
              <a:t>See OPA website for more information!</a:t>
            </a:r>
          </a:p>
        </p:txBody>
      </p:sp>
      <p:sp>
        <p:nvSpPr>
          <p:cNvPr id="4" name="TextBox 4">
            <a:extLst>
              <a:ext uri="{FF2B5EF4-FFF2-40B4-BE49-F238E27FC236}">
                <a16:creationId xmlns:a16="http://schemas.microsoft.com/office/drawing/2014/main" id="{DEF1CFC4-A412-2B15-34DD-AACBC4ADEE8E}"/>
              </a:ext>
            </a:extLst>
          </p:cNvPr>
          <p:cNvSpPr txBox="1"/>
          <p:nvPr/>
        </p:nvSpPr>
        <p:spPr>
          <a:xfrm>
            <a:off x="1104131" y="763420"/>
            <a:ext cx="7689576" cy="724814"/>
          </a:xfrm>
          <a:prstGeom prst="rect">
            <a:avLst/>
          </a:prstGeom>
        </p:spPr>
        <p:txBody>
          <a:bodyPr lIns="0" tIns="0" rIns="0" bIns="0" rtlCol="0" anchor="t">
            <a:spAutoFit/>
          </a:bodyPr>
          <a:lstStyle/>
          <a:p>
            <a:pPr>
              <a:lnSpc>
                <a:spcPts val="6156"/>
              </a:lnSpc>
              <a:spcBef>
                <a:spcPct val="0"/>
              </a:spcBef>
            </a:pPr>
            <a:r>
              <a:rPr lang="en-US" sz="4398" b="1" dirty="0">
                <a:solidFill>
                  <a:srgbClr val="FFFFFF"/>
                </a:solidFill>
                <a:latin typeface="Gotham Bold"/>
                <a:ea typeface="Gotham Bold"/>
                <a:cs typeface="Gotham Bold"/>
                <a:sym typeface="Gotham Bold"/>
              </a:rPr>
              <a:t>We are hiring!</a:t>
            </a:r>
          </a:p>
        </p:txBody>
      </p:sp>
    </p:spTree>
    <p:extLst>
      <p:ext uri="{BB962C8B-B14F-4D97-AF65-F5344CB8AC3E}">
        <p14:creationId xmlns:p14="http://schemas.microsoft.com/office/powerpoint/2010/main" val="1356026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2E008-6BA6-3D7C-DF10-AF44F8EFA52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27BCF16-8985-472B-9535-93CD40BA68D1}"/>
              </a:ext>
            </a:extLst>
          </p:cNvPr>
          <p:cNvSpPr/>
          <p:nvPr/>
        </p:nvSpPr>
        <p:spPr>
          <a:xfrm flipH="1">
            <a:off x="0" y="0"/>
            <a:ext cx="12192000" cy="6858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51500" b="-26277"/>
            </a:stretch>
          </a:blipFill>
        </p:spPr>
        <p:txBody>
          <a:bodyPr/>
          <a:lstStyle/>
          <a:p>
            <a:endParaRPr lang="en-US" sz="933"/>
          </a:p>
        </p:txBody>
      </p:sp>
      <p:sp>
        <p:nvSpPr>
          <p:cNvPr id="4" name="Freeform 4">
            <a:extLst>
              <a:ext uri="{FF2B5EF4-FFF2-40B4-BE49-F238E27FC236}">
                <a16:creationId xmlns:a16="http://schemas.microsoft.com/office/drawing/2014/main" id="{B18AEA15-7808-B002-67BF-281A0D1993FF}"/>
              </a:ext>
            </a:extLst>
          </p:cNvPr>
          <p:cNvSpPr/>
          <p:nvPr/>
        </p:nvSpPr>
        <p:spPr>
          <a:xfrm>
            <a:off x="-99139" y="-9949754"/>
            <a:ext cx="9501343" cy="10635554"/>
          </a:xfrm>
          <a:custGeom>
            <a:avLst/>
            <a:gdLst/>
            <a:ahLst/>
            <a:cxnLst/>
            <a:rect l="l" t="t" r="r" b="b"/>
            <a:pathLst>
              <a:path w="14252015" h="15953331">
                <a:moveTo>
                  <a:pt x="0" y="0"/>
                </a:moveTo>
                <a:lnTo>
                  <a:pt x="14252014" y="0"/>
                </a:lnTo>
                <a:lnTo>
                  <a:pt x="14252014" y="15953331"/>
                </a:lnTo>
                <a:lnTo>
                  <a:pt x="0" y="1595333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sz="933"/>
          </a:p>
        </p:txBody>
      </p:sp>
      <p:sp>
        <p:nvSpPr>
          <p:cNvPr id="5" name="Freeform 5">
            <a:extLst>
              <a:ext uri="{FF2B5EF4-FFF2-40B4-BE49-F238E27FC236}">
                <a16:creationId xmlns:a16="http://schemas.microsoft.com/office/drawing/2014/main" id="{DC61249B-1D0E-617D-862E-2B3D4123F0EB}"/>
              </a:ext>
            </a:extLst>
          </p:cNvPr>
          <p:cNvSpPr/>
          <p:nvPr/>
        </p:nvSpPr>
        <p:spPr>
          <a:xfrm>
            <a:off x="3431174" y="182108"/>
            <a:ext cx="5329652" cy="6493785"/>
          </a:xfrm>
          <a:custGeom>
            <a:avLst/>
            <a:gdLst/>
            <a:ahLst/>
            <a:cxnLst/>
            <a:rect l="l" t="t" r="r" b="b"/>
            <a:pathLst>
              <a:path w="6692556" h="8660955">
                <a:moveTo>
                  <a:pt x="0" y="0"/>
                </a:moveTo>
                <a:lnTo>
                  <a:pt x="6692555" y="0"/>
                </a:lnTo>
                <a:lnTo>
                  <a:pt x="6692555" y="8660954"/>
                </a:lnTo>
                <a:lnTo>
                  <a:pt x="0" y="8660954"/>
                </a:lnTo>
                <a:lnTo>
                  <a:pt x="0" y="0"/>
                </a:lnTo>
                <a:close/>
              </a:path>
            </a:pathLst>
          </a:custGeom>
          <a:blipFill>
            <a:blip r:embed="rId4"/>
            <a:stretch>
              <a:fillRect/>
            </a:stretch>
          </a:blipFill>
        </p:spPr>
        <p:txBody>
          <a:bodyPr/>
          <a:lstStyle/>
          <a:p>
            <a:endParaRPr lang="en-US" sz="933"/>
          </a:p>
        </p:txBody>
      </p:sp>
    </p:spTree>
    <p:extLst>
      <p:ext uri="{BB962C8B-B14F-4D97-AF65-F5344CB8AC3E}">
        <p14:creationId xmlns:p14="http://schemas.microsoft.com/office/powerpoint/2010/main" val="3134393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2192000" cy="6858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74413" b="-3363"/>
            </a:stretch>
          </a:blipFill>
        </p:spPr>
        <p:txBody>
          <a:bodyPr/>
          <a:lstStyle/>
          <a:p>
            <a:endParaRPr lang="en-US" sz="933"/>
          </a:p>
        </p:txBody>
      </p:sp>
      <p:sp>
        <p:nvSpPr>
          <p:cNvPr id="3" name="Freeform 3"/>
          <p:cNvSpPr/>
          <p:nvPr/>
        </p:nvSpPr>
        <p:spPr>
          <a:xfrm>
            <a:off x="4477649" y="117166"/>
            <a:ext cx="7483168" cy="4988779"/>
          </a:xfrm>
          <a:custGeom>
            <a:avLst/>
            <a:gdLst/>
            <a:ahLst/>
            <a:cxnLst/>
            <a:rect l="l" t="t" r="r" b="b"/>
            <a:pathLst>
              <a:path w="11224752" h="7483168">
                <a:moveTo>
                  <a:pt x="0" y="0"/>
                </a:moveTo>
                <a:lnTo>
                  <a:pt x="11224752" y="0"/>
                </a:lnTo>
                <a:lnTo>
                  <a:pt x="11224752" y="7483168"/>
                </a:lnTo>
                <a:lnTo>
                  <a:pt x="0" y="7483168"/>
                </a:lnTo>
                <a:lnTo>
                  <a:pt x="0" y="0"/>
                </a:lnTo>
                <a:close/>
              </a:path>
            </a:pathLst>
          </a:custGeom>
          <a:blipFill>
            <a:blip r:embed="rId3"/>
            <a:stretch>
              <a:fillRect/>
            </a:stretch>
          </a:blipFill>
        </p:spPr>
        <p:txBody>
          <a:bodyPr/>
          <a:lstStyle/>
          <a:p>
            <a:endParaRPr lang="en-US" sz="933"/>
          </a:p>
        </p:txBody>
      </p:sp>
      <p:sp>
        <p:nvSpPr>
          <p:cNvPr id="4" name="TextBox 4"/>
          <p:cNvSpPr txBox="1"/>
          <p:nvPr/>
        </p:nvSpPr>
        <p:spPr>
          <a:xfrm>
            <a:off x="2078132" y="4190206"/>
            <a:ext cx="5569005" cy="305661"/>
          </a:xfrm>
          <a:prstGeom prst="rect">
            <a:avLst/>
          </a:prstGeom>
        </p:spPr>
        <p:txBody>
          <a:bodyPr lIns="0" tIns="0" rIns="0" bIns="0" rtlCol="0" anchor="t">
            <a:spAutoFit/>
          </a:bodyPr>
          <a:lstStyle/>
          <a:p>
            <a:pPr algn="just">
              <a:lnSpc>
                <a:spcPts val="2540"/>
              </a:lnSpc>
              <a:spcBef>
                <a:spcPct val="0"/>
              </a:spcBef>
            </a:pPr>
            <a:r>
              <a:rPr lang="en-US" sz="1815">
                <a:solidFill>
                  <a:srgbClr val="FFFFFF"/>
                </a:solidFill>
                <a:latin typeface="Poppins"/>
                <a:ea typeface="Poppins"/>
                <a:cs typeface="Poppins"/>
                <a:sym typeface="Poppins"/>
              </a:rPr>
              <a:t>Questions? mshawojeda@ohiopharmacists.org</a:t>
            </a:r>
          </a:p>
        </p:txBody>
      </p:sp>
      <p:sp>
        <p:nvSpPr>
          <p:cNvPr id="5" name="TextBox 5"/>
          <p:cNvSpPr txBox="1"/>
          <p:nvPr/>
        </p:nvSpPr>
        <p:spPr>
          <a:xfrm>
            <a:off x="2078131" y="3327401"/>
            <a:ext cx="4555571" cy="818429"/>
          </a:xfrm>
          <a:prstGeom prst="rect">
            <a:avLst/>
          </a:prstGeom>
        </p:spPr>
        <p:txBody>
          <a:bodyPr lIns="0" tIns="0" rIns="0" bIns="0" rtlCol="0" anchor="t">
            <a:spAutoFit/>
          </a:bodyPr>
          <a:lstStyle/>
          <a:p>
            <a:pPr>
              <a:lnSpc>
                <a:spcPts val="6959"/>
              </a:lnSpc>
              <a:spcBef>
                <a:spcPct val="0"/>
              </a:spcBef>
            </a:pPr>
            <a:r>
              <a:rPr lang="en-US" sz="4971" b="1">
                <a:solidFill>
                  <a:srgbClr val="FFFFFF"/>
                </a:solidFill>
                <a:latin typeface="Gotham Bold"/>
                <a:ea typeface="Gotham Bold"/>
                <a:cs typeface="Gotham Bold"/>
                <a:sym typeface="Gotham Bold"/>
              </a:rPr>
              <a:t>THANK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0"/>
          <p:cNvSpPr txBox="1"/>
          <p:nvPr/>
        </p:nvSpPr>
        <p:spPr>
          <a:xfrm>
            <a:off x="731520" y="502920"/>
            <a:ext cx="1069848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dirty="0">
                <a:solidFill>
                  <a:srgbClr val="1B355E"/>
                </a:solidFill>
                <a:latin typeface="Cambria"/>
                <a:ea typeface="Cambria"/>
                <a:cs typeface="Cambria"/>
                <a:sym typeface="Cambria"/>
              </a:rPr>
              <a:t>RHTP Grant — What It Means for the ISIG</a:t>
            </a:r>
            <a:endParaRPr dirty="0"/>
          </a:p>
        </p:txBody>
      </p:sp>
      <p:sp>
        <p:nvSpPr>
          <p:cNvPr id="89" name="Google Shape;89;p10"/>
          <p:cNvSpPr txBox="1"/>
          <p:nvPr/>
        </p:nvSpPr>
        <p:spPr>
          <a:xfrm>
            <a:off x="914400" y="1965960"/>
            <a:ext cx="4937760" cy="393192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00" b="1" i="0">
                <a:solidFill>
                  <a:srgbClr val="2E8B8B"/>
                </a:solidFill>
                <a:latin typeface="Calibri"/>
                <a:ea typeface="Calibri"/>
                <a:cs typeface="Calibri"/>
                <a:sym typeface="Calibri"/>
              </a:rPr>
              <a:t>TODAY</a:t>
            </a:r>
            <a:endParaRPr/>
          </a:p>
          <a:p>
            <a:pPr marL="219456" marR="0" lvl="0" indent="-219456" algn="l" rtl="0">
              <a:spcBef>
                <a:spcPts val="1000"/>
              </a:spcBef>
              <a:spcAft>
                <a:spcPts val="0"/>
              </a:spcAft>
              <a:buNone/>
            </a:pPr>
            <a:r>
              <a:rPr lang="en-US" sz="1600" b="0" i="0">
                <a:solidFill>
                  <a:srgbClr val="3E4C59"/>
                </a:solidFill>
                <a:latin typeface="Calibri"/>
                <a:ea typeface="Calibri"/>
                <a:cs typeface="Calibri"/>
                <a:sym typeface="Calibri"/>
              </a:rPr>
              <a:t>▪  Introduction to the grant and its scope (15 min)</a:t>
            </a:r>
            <a:endParaRPr/>
          </a:p>
          <a:p>
            <a:pPr marL="219456" marR="0" lvl="0" indent="-219456" algn="l" rtl="0">
              <a:spcBef>
                <a:spcPts val="1000"/>
              </a:spcBef>
              <a:spcAft>
                <a:spcPts val="0"/>
              </a:spcAft>
              <a:buNone/>
            </a:pPr>
            <a:r>
              <a:rPr lang="en-US" sz="1600" b="0" i="0">
                <a:solidFill>
                  <a:srgbClr val="3E4C59"/>
                </a:solidFill>
                <a:latin typeface="Calibri"/>
                <a:ea typeface="Calibri"/>
                <a:cs typeface="Calibri"/>
                <a:sym typeface="Calibri"/>
              </a:rPr>
              <a:t>▪  How the work is structured and who is involved</a:t>
            </a:r>
            <a:endParaRPr/>
          </a:p>
          <a:p>
            <a:pPr marL="219456" marR="0" lvl="0" indent="-219456" algn="l" rtl="0">
              <a:spcBef>
                <a:spcPts val="1000"/>
              </a:spcBef>
              <a:spcAft>
                <a:spcPts val="0"/>
              </a:spcAft>
              <a:buNone/>
            </a:pPr>
            <a:r>
              <a:rPr lang="en-US" sz="1600" b="0" i="0">
                <a:solidFill>
                  <a:srgbClr val="3E4C59"/>
                </a:solidFill>
                <a:latin typeface="Calibri"/>
                <a:ea typeface="Calibri"/>
                <a:cs typeface="Calibri"/>
                <a:sym typeface="Calibri"/>
              </a:rPr>
              <a:t>▪  Questions from the committee (5 min)</a:t>
            </a:r>
            <a:endParaRPr/>
          </a:p>
        </p:txBody>
      </p:sp>
      <p:sp>
        <p:nvSpPr>
          <p:cNvPr id="90" name="Google Shape;90;p10"/>
          <p:cNvSpPr txBox="1"/>
          <p:nvPr/>
        </p:nvSpPr>
        <p:spPr>
          <a:xfrm>
            <a:off x="6400800" y="1965960"/>
            <a:ext cx="4846320" cy="156966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00" b="1" i="0" dirty="0">
                <a:solidFill>
                  <a:srgbClr val="2E8B8B"/>
                </a:solidFill>
                <a:latin typeface="Calibri"/>
                <a:ea typeface="Calibri"/>
                <a:cs typeface="Calibri"/>
                <a:sym typeface="Calibri"/>
              </a:rPr>
              <a:t>WHAT IT MEANS FOR THIS COMMITTEE</a:t>
            </a:r>
            <a:endParaRPr dirty="0"/>
          </a:p>
          <a:p>
            <a:pPr marL="219456" marR="0" lvl="0" indent="-219456" algn="l" rtl="0">
              <a:spcBef>
                <a:spcPts val="1000"/>
              </a:spcBef>
              <a:spcAft>
                <a:spcPts val="0"/>
              </a:spcAft>
              <a:buNone/>
            </a:pPr>
            <a:r>
              <a:rPr lang="en-US" sz="1600" b="0" i="0" dirty="0">
                <a:solidFill>
                  <a:srgbClr val="3E4C59"/>
                </a:solidFill>
                <a:latin typeface="Calibri"/>
                <a:ea typeface="Calibri"/>
                <a:cs typeface="Calibri"/>
                <a:sym typeface="Calibri"/>
              </a:rPr>
              <a:t>▪  Consider if you</a:t>
            </a:r>
            <a:r>
              <a:rPr lang="en-US" sz="1600" dirty="0">
                <a:solidFill>
                  <a:srgbClr val="3E4C59"/>
                </a:solidFill>
                <a:latin typeface="Calibri"/>
                <a:ea typeface="Calibri"/>
                <a:cs typeface="Calibri"/>
                <a:sym typeface="Calibri"/>
              </a:rPr>
              <a:t>r site could serve as a pilot location</a:t>
            </a:r>
          </a:p>
          <a:p>
            <a:pPr marL="285750" marR="0" lvl="0" indent="-285750" algn="l" rtl="0">
              <a:spcBef>
                <a:spcPts val="1000"/>
              </a:spcBef>
              <a:spcAft>
                <a:spcPts val="0"/>
              </a:spcAft>
              <a:buFont typeface="Arial" panose="020B0604020202020204" pitchFamily="34" charset="0"/>
              <a:buChar char="•"/>
            </a:pPr>
            <a:r>
              <a:rPr lang="en-US" sz="1600" dirty="0">
                <a:solidFill>
                  <a:srgbClr val="3E4C59"/>
                </a:solidFill>
                <a:latin typeface="Calibri"/>
                <a:ea typeface="Calibri"/>
                <a:cs typeface="Calibri"/>
                <a:sym typeface="Calibri"/>
              </a:rPr>
              <a:t>Respond to the needs assessment when it is released</a:t>
            </a:r>
            <a:endParaRPr dirty="0"/>
          </a:p>
          <a:p>
            <a:pPr marL="219456" marR="0" lvl="0" indent="-219456" algn="l" rtl="0">
              <a:spcBef>
                <a:spcPts val="1000"/>
              </a:spcBef>
              <a:spcAft>
                <a:spcPts val="0"/>
              </a:spcAft>
              <a:buNone/>
            </a:pPr>
            <a:r>
              <a:rPr lang="en-US" sz="1600" b="0" i="0" dirty="0">
                <a:solidFill>
                  <a:srgbClr val="3E4C59"/>
                </a:solidFill>
                <a:latin typeface="Calibri"/>
                <a:ea typeface="Calibri"/>
                <a:cs typeface="Calibri"/>
                <a:sym typeface="Calibri"/>
              </a:rPr>
              <a:t>▪  Opportunities for members to contribute directly — more detail to follow</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
        <p:cNvGrpSpPr/>
        <p:nvPr/>
      </p:nvGrpSpPr>
      <p:grpSpPr>
        <a:xfrm>
          <a:off x="0" y="0"/>
          <a:ext cx="0" cy="0"/>
          <a:chOff x="0" y="0"/>
          <a:chExt cx="0" cy="0"/>
        </a:xfrm>
      </p:grpSpPr>
      <p:sp>
        <p:nvSpPr>
          <p:cNvPr id="25" name="Google Shape;25;p4"/>
          <p:cNvSpPr txBox="1"/>
          <p:nvPr/>
        </p:nvSpPr>
        <p:spPr>
          <a:xfrm>
            <a:off x="731520" y="502920"/>
            <a:ext cx="10698480" cy="83612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u="none" strike="noStrike" cap="none" dirty="0">
                <a:solidFill>
                  <a:srgbClr val="1B355E"/>
                </a:solidFill>
                <a:latin typeface="Cambria"/>
                <a:ea typeface="Cambria"/>
                <a:cs typeface="Cambria"/>
                <a:sym typeface="Cambria"/>
              </a:rPr>
              <a:t>Agenda</a:t>
            </a:r>
            <a:endParaRPr dirty="0"/>
          </a:p>
          <a:p>
            <a:pPr marL="0" marR="0" lvl="0" indent="0" algn="l" rtl="0">
              <a:spcBef>
                <a:spcPts val="400"/>
              </a:spcBef>
              <a:spcAft>
                <a:spcPts val="0"/>
              </a:spcAft>
              <a:buNone/>
            </a:pPr>
            <a:r>
              <a:rPr lang="en-US" sz="1500" b="0" i="1" u="none" strike="noStrike" cap="none" dirty="0">
                <a:solidFill>
                  <a:srgbClr val="6B7680"/>
                </a:solidFill>
                <a:latin typeface="Calibri"/>
                <a:ea typeface="Calibri"/>
                <a:cs typeface="Calibri"/>
                <a:sym typeface="Calibri"/>
              </a:rPr>
              <a:t>Thursday, </a:t>
            </a:r>
            <a:r>
              <a:rPr lang="en-US" sz="1500" i="1" dirty="0">
                <a:solidFill>
                  <a:srgbClr val="6B7680"/>
                </a:solidFill>
                <a:latin typeface="Calibri"/>
                <a:ea typeface="Calibri"/>
                <a:cs typeface="Calibri"/>
                <a:sym typeface="Calibri"/>
              </a:rPr>
              <a:t>September 3</a:t>
            </a:r>
            <a:r>
              <a:rPr lang="en-US" sz="1500" b="0" i="1" u="none" strike="noStrike" cap="none" dirty="0">
                <a:solidFill>
                  <a:srgbClr val="6B7680"/>
                </a:solidFill>
                <a:latin typeface="Calibri"/>
                <a:ea typeface="Calibri"/>
                <a:cs typeface="Calibri"/>
                <a:sym typeface="Calibri"/>
              </a:rPr>
              <a:t>, 2026  |  12 - 2:00 PM</a:t>
            </a:r>
            <a:endParaRPr dirty="0"/>
          </a:p>
        </p:txBody>
      </p:sp>
      <p:sp>
        <p:nvSpPr>
          <p:cNvPr id="26" name="Google Shape;26;p4"/>
          <p:cNvSpPr/>
          <p:nvPr/>
        </p:nvSpPr>
        <p:spPr>
          <a:xfrm>
            <a:off x="914400" y="1874519"/>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4"/>
          <p:cNvSpPr txBox="1"/>
          <p:nvPr/>
        </p:nvSpPr>
        <p:spPr>
          <a:xfrm>
            <a:off x="2240280" y="1997963"/>
            <a:ext cx="6309360" cy="32004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Welcome &amp; Call to Order</a:t>
            </a:r>
            <a:endParaRPr/>
          </a:p>
        </p:txBody>
      </p:sp>
      <p:sp>
        <p:nvSpPr>
          <p:cNvPr id="29" name="Google Shape;29;p4"/>
          <p:cNvSpPr/>
          <p:nvPr/>
        </p:nvSpPr>
        <p:spPr>
          <a:xfrm>
            <a:off x="914400" y="2450591"/>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4"/>
          <p:cNvSpPr txBox="1"/>
          <p:nvPr/>
        </p:nvSpPr>
        <p:spPr>
          <a:xfrm>
            <a:off x="2240280" y="2574035"/>
            <a:ext cx="6309360" cy="32004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Introductions &amp; Roll Call</a:t>
            </a:r>
            <a:endParaRPr/>
          </a:p>
        </p:txBody>
      </p:sp>
      <p:sp>
        <p:nvSpPr>
          <p:cNvPr id="32" name="Google Shape;32;p4"/>
          <p:cNvSpPr/>
          <p:nvPr/>
        </p:nvSpPr>
        <p:spPr>
          <a:xfrm>
            <a:off x="914400" y="3026663"/>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4"/>
          <p:cNvSpPr txBox="1"/>
          <p:nvPr/>
        </p:nvSpPr>
        <p:spPr>
          <a:xfrm>
            <a:off x="2240280" y="3150107"/>
            <a:ext cx="6309360" cy="2308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dirty="0">
                <a:solidFill>
                  <a:srgbClr val="1B355E"/>
                </a:solidFill>
                <a:latin typeface="Calibri"/>
                <a:ea typeface="Calibri"/>
                <a:cs typeface="Calibri"/>
                <a:sym typeface="Calibri"/>
              </a:rPr>
              <a:t>ISIG Goals</a:t>
            </a:r>
            <a:endParaRPr dirty="0"/>
          </a:p>
        </p:txBody>
      </p:sp>
      <p:sp>
        <p:nvSpPr>
          <p:cNvPr id="35" name="Google Shape;35;p4"/>
          <p:cNvSpPr/>
          <p:nvPr/>
        </p:nvSpPr>
        <p:spPr>
          <a:xfrm>
            <a:off x="914400" y="3602735"/>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4"/>
          <p:cNvSpPr txBox="1"/>
          <p:nvPr/>
        </p:nvSpPr>
        <p:spPr>
          <a:xfrm>
            <a:off x="2240280" y="3726179"/>
            <a:ext cx="6309360" cy="2308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dirty="0">
                <a:solidFill>
                  <a:srgbClr val="1B355E"/>
                </a:solidFill>
                <a:latin typeface="Calibri"/>
                <a:ea typeface="Calibri"/>
                <a:cs typeface="Calibri"/>
                <a:sym typeface="Calibri"/>
              </a:rPr>
              <a:t>Staff Reports </a:t>
            </a:r>
            <a:endParaRPr dirty="0"/>
          </a:p>
        </p:txBody>
      </p:sp>
      <p:sp>
        <p:nvSpPr>
          <p:cNvPr id="38" name="Google Shape;38;p4"/>
          <p:cNvSpPr/>
          <p:nvPr/>
        </p:nvSpPr>
        <p:spPr>
          <a:xfrm>
            <a:off x="914400" y="4178807"/>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4"/>
          <p:cNvSpPr txBox="1"/>
          <p:nvPr/>
        </p:nvSpPr>
        <p:spPr>
          <a:xfrm>
            <a:off x="2240280" y="4302251"/>
            <a:ext cx="6309300" cy="231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dirty="0">
                <a:solidFill>
                  <a:srgbClr val="1B355E"/>
                </a:solidFill>
                <a:latin typeface="Calibri"/>
                <a:ea typeface="Calibri"/>
                <a:cs typeface="Calibri"/>
                <a:sym typeface="Calibri"/>
              </a:rPr>
              <a:t>Open Discussion</a:t>
            </a:r>
            <a:endParaRPr dirty="0"/>
          </a:p>
        </p:txBody>
      </p:sp>
      <p:sp>
        <p:nvSpPr>
          <p:cNvPr id="41" name="Google Shape;41;p4"/>
          <p:cNvSpPr/>
          <p:nvPr/>
        </p:nvSpPr>
        <p:spPr>
          <a:xfrm>
            <a:off x="914400" y="4754879"/>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4"/>
          <p:cNvSpPr txBox="1"/>
          <p:nvPr/>
        </p:nvSpPr>
        <p:spPr>
          <a:xfrm>
            <a:off x="2240280" y="4878323"/>
            <a:ext cx="6309360" cy="2308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dirty="0">
                <a:solidFill>
                  <a:srgbClr val="1B355E"/>
                </a:solidFill>
                <a:latin typeface="Calibri"/>
                <a:ea typeface="Calibri"/>
                <a:cs typeface="Calibri"/>
                <a:sym typeface="Calibri"/>
              </a:rPr>
              <a:t>Programming and Upcoming Meeting Dates</a:t>
            </a:r>
            <a:endParaRPr dirty="0"/>
          </a:p>
        </p:txBody>
      </p:sp>
      <p:sp>
        <p:nvSpPr>
          <p:cNvPr id="44" name="Google Shape;44;p4"/>
          <p:cNvSpPr/>
          <p:nvPr/>
        </p:nvSpPr>
        <p:spPr>
          <a:xfrm>
            <a:off x="914400" y="5330951"/>
            <a:ext cx="10332720" cy="512064"/>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4"/>
          <p:cNvSpPr txBox="1"/>
          <p:nvPr/>
        </p:nvSpPr>
        <p:spPr>
          <a:xfrm>
            <a:off x="2240280" y="5454395"/>
            <a:ext cx="6309360" cy="2308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dirty="0">
                <a:solidFill>
                  <a:srgbClr val="1B355E"/>
                </a:solidFill>
                <a:latin typeface="Calibri"/>
                <a:ea typeface="Calibri"/>
                <a:cs typeface="Calibri"/>
                <a:sym typeface="Calibri"/>
              </a:rPr>
              <a:t>Adjournment</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95"/>
        <p:cNvGrpSpPr/>
        <p:nvPr/>
      </p:nvGrpSpPr>
      <p:grpSpPr>
        <a:xfrm>
          <a:off x="0" y="0"/>
          <a:ext cx="0" cy="0"/>
          <a:chOff x="0" y="0"/>
          <a:chExt cx="0" cy="0"/>
        </a:xfrm>
      </p:grpSpPr>
      <p:sp>
        <p:nvSpPr>
          <p:cNvPr id="96" name="Google Shape;96;p11"/>
          <p:cNvSpPr txBox="1"/>
          <p:nvPr/>
        </p:nvSpPr>
        <p:spPr>
          <a:xfrm>
            <a:off x="1005840" y="2331720"/>
            <a:ext cx="10149900" cy="320087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dirty="0"/>
          </a:p>
          <a:p>
            <a:pPr marL="0" lvl="0" indent="0" algn="l" rtl="0">
              <a:spcBef>
                <a:spcPts val="0"/>
              </a:spcBef>
              <a:spcAft>
                <a:spcPts val="0"/>
              </a:spcAft>
              <a:buNone/>
            </a:pPr>
            <a:r>
              <a:rPr lang="en-US" sz="3600" b="1" dirty="0">
                <a:solidFill>
                  <a:schemeClr val="lt1"/>
                </a:solidFill>
                <a:latin typeface="Cambria"/>
                <a:ea typeface="Cambria"/>
                <a:cs typeface="Cambria"/>
                <a:sym typeface="Cambria"/>
              </a:rPr>
              <a:t>Challenges and Opportunities</a:t>
            </a:r>
          </a:p>
          <a:p>
            <a:pPr marL="0" marR="0" lvl="0" indent="0" algn="l" rtl="0">
              <a:spcBef>
                <a:spcPts val="1000"/>
              </a:spcBef>
              <a:spcAft>
                <a:spcPts val="0"/>
              </a:spcAft>
              <a:buNone/>
            </a:pPr>
            <a:r>
              <a:rPr lang="en-US" sz="1800" i="1" dirty="0">
                <a:solidFill>
                  <a:srgbClr val="C9D4E0"/>
                </a:solidFill>
                <a:latin typeface="Calibri"/>
                <a:ea typeface="Calibri"/>
                <a:cs typeface="Calibri"/>
                <a:sym typeface="Calibri"/>
              </a:rPr>
              <a:t>Co-chairs</a:t>
            </a:r>
          </a:p>
          <a:p>
            <a:pPr marL="0" marR="0" lvl="0" indent="0" algn="l" rtl="0">
              <a:spcBef>
                <a:spcPts val="1000"/>
              </a:spcBef>
              <a:spcAft>
                <a:spcPts val="0"/>
              </a:spcAft>
              <a:buNone/>
            </a:pPr>
            <a:endParaRPr lang="en-US" sz="1800" i="1" dirty="0">
              <a:solidFill>
                <a:srgbClr val="C9D4E0"/>
              </a:solidFill>
              <a:latin typeface="Calibri"/>
              <a:ea typeface="Calibri"/>
              <a:cs typeface="Calibri"/>
              <a:sym typeface="Calibri"/>
            </a:endParaRPr>
          </a:p>
          <a:p>
            <a:pPr marL="342900" marR="0" lvl="0" indent="-342900" algn="l" rtl="0">
              <a:spcBef>
                <a:spcPts val="1000"/>
              </a:spcBef>
              <a:spcAft>
                <a:spcPts val="0"/>
              </a:spcAft>
              <a:buAutoNum type="arabicPeriod"/>
            </a:pPr>
            <a:r>
              <a:rPr lang="en-US" sz="1800" dirty="0" err="1">
                <a:solidFill>
                  <a:srgbClr val="C9D4E0"/>
                </a:solidFill>
                <a:latin typeface="Calibri"/>
                <a:ea typeface="Calibri"/>
                <a:cs typeface="Calibri"/>
                <a:sym typeface="Calibri"/>
              </a:rPr>
              <a:t>EQuIPP</a:t>
            </a:r>
            <a:endParaRPr lang="en-US" sz="1800" dirty="0">
              <a:solidFill>
                <a:srgbClr val="C9D4E0"/>
              </a:solidFill>
              <a:latin typeface="Calibri"/>
              <a:ea typeface="Calibri"/>
              <a:cs typeface="Calibri"/>
              <a:sym typeface="Calibri"/>
            </a:endParaRPr>
          </a:p>
          <a:p>
            <a:pPr marL="342900" marR="0" lvl="0" indent="-342900" algn="l" rtl="0">
              <a:spcBef>
                <a:spcPts val="1000"/>
              </a:spcBef>
              <a:spcAft>
                <a:spcPts val="0"/>
              </a:spcAft>
              <a:buAutoNum type="arabicPeriod"/>
            </a:pPr>
            <a:r>
              <a:rPr lang="en-US" sz="1800" dirty="0">
                <a:solidFill>
                  <a:srgbClr val="C9D4E0"/>
                </a:solidFill>
                <a:latin typeface="Calibri"/>
                <a:ea typeface="Calibri"/>
                <a:cs typeface="Calibri"/>
                <a:sym typeface="Calibri"/>
              </a:rPr>
              <a:t>Fall Vaccines (COVID-19, Influenza, RSV, etc.) </a:t>
            </a:r>
          </a:p>
          <a:p>
            <a:pPr marL="342900" marR="0" lvl="0" indent="-342900" algn="l" rtl="0">
              <a:spcBef>
                <a:spcPts val="1000"/>
              </a:spcBef>
              <a:spcAft>
                <a:spcPts val="0"/>
              </a:spcAft>
              <a:buAutoNum type="arabicPeriod"/>
            </a:pPr>
            <a:r>
              <a:rPr lang="en-US" sz="1800">
                <a:solidFill>
                  <a:srgbClr val="C9D4E0"/>
                </a:solidFill>
                <a:latin typeface="Calibri"/>
                <a:ea typeface="Calibri"/>
                <a:cs typeface="Calibri"/>
                <a:sym typeface="Calibri"/>
              </a:rPr>
              <a:t>NCPA </a:t>
            </a:r>
            <a:r>
              <a:rPr lang="en-US" sz="1800" dirty="0">
                <a:solidFill>
                  <a:srgbClr val="C9D4E0"/>
                </a:solidFill>
                <a:latin typeface="Calibri"/>
                <a:ea typeface="Calibri"/>
                <a:cs typeface="Calibri"/>
                <a:sym typeface="Calibri"/>
              </a:rPr>
              <a:t>Access Program </a:t>
            </a:r>
          </a:p>
          <a:p>
            <a:pPr marL="342900" marR="0" lvl="0" indent="-342900" algn="l" rtl="0">
              <a:spcBef>
                <a:spcPts val="1000"/>
              </a:spcBef>
              <a:spcAft>
                <a:spcPts val="0"/>
              </a:spcAft>
              <a:buAutoNum type="arabicPeriod"/>
            </a:pPr>
            <a:r>
              <a:rPr lang="en-US" sz="1800" dirty="0">
                <a:solidFill>
                  <a:srgbClr val="C9D4E0"/>
                </a:solidFill>
                <a:latin typeface="Calibri"/>
                <a:ea typeface="Calibri"/>
                <a:cs typeface="Calibri"/>
                <a:sym typeface="Calibri"/>
              </a:rPr>
              <a:t>Others?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95">
          <a:extLst>
            <a:ext uri="{FF2B5EF4-FFF2-40B4-BE49-F238E27FC236}">
              <a16:creationId xmlns:a16="http://schemas.microsoft.com/office/drawing/2014/main" id="{BA3A00BC-7D4F-3562-7820-3E7218B34AF8}"/>
            </a:ext>
          </a:extLst>
        </p:cNvPr>
        <p:cNvGrpSpPr/>
        <p:nvPr/>
      </p:nvGrpSpPr>
      <p:grpSpPr>
        <a:xfrm>
          <a:off x="0" y="0"/>
          <a:ext cx="0" cy="0"/>
          <a:chOff x="0" y="0"/>
          <a:chExt cx="0" cy="0"/>
        </a:xfrm>
      </p:grpSpPr>
      <p:sp>
        <p:nvSpPr>
          <p:cNvPr id="96" name="Google Shape;96;p11">
            <a:extLst>
              <a:ext uri="{FF2B5EF4-FFF2-40B4-BE49-F238E27FC236}">
                <a16:creationId xmlns:a16="http://schemas.microsoft.com/office/drawing/2014/main" id="{0297FDEA-B7FF-F8FD-856A-D1633025FD02}"/>
              </a:ext>
            </a:extLst>
          </p:cNvPr>
          <p:cNvSpPr txBox="1"/>
          <p:nvPr/>
        </p:nvSpPr>
        <p:spPr>
          <a:xfrm>
            <a:off x="1005840" y="2331720"/>
            <a:ext cx="10149900" cy="198515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dirty="0"/>
          </a:p>
          <a:p>
            <a:pPr marL="0" lvl="0" indent="0" algn="l" rtl="0">
              <a:spcBef>
                <a:spcPts val="0"/>
              </a:spcBef>
              <a:spcAft>
                <a:spcPts val="0"/>
              </a:spcAft>
              <a:buNone/>
            </a:pPr>
            <a:r>
              <a:rPr lang="en-US" sz="3600" b="1" dirty="0">
                <a:solidFill>
                  <a:schemeClr val="lt1"/>
                </a:solidFill>
                <a:latin typeface="Cambria"/>
                <a:ea typeface="Cambria"/>
                <a:cs typeface="Cambria"/>
                <a:sym typeface="Cambria"/>
              </a:rPr>
              <a:t>Open Discussion</a:t>
            </a:r>
          </a:p>
          <a:p>
            <a:pPr marL="0" marR="0" lvl="0" indent="0" algn="l" rtl="0">
              <a:spcBef>
                <a:spcPts val="1000"/>
              </a:spcBef>
              <a:spcAft>
                <a:spcPts val="0"/>
              </a:spcAft>
              <a:buNone/>
            </a:pPr>
            <a:r>
              <a:rPr lang="en-US" sz="1800" i="1" dirty="0">
                <a:solidFill>
                  <a:srgbClr val="C9D4E0"/>
                </a:solidFill>
                <a:latin typeface="Calibri"/>
                <a:ea typeface="Calibri"/>
                <a:cs typeface="Calibri"/>
                <a:sym typeface="Calibri"/>
              </a:rPr>
              <a:t>Co-chairs</a:t>
            </a:r>
          </a:p>
          <a:p>
            <a:pPr marL="0" marR="0" lvl="0" indent="0" algn="l" rtl="0">
              <a:spcBef>
                <a:spcPts val="1000"/>
              </a:spcBef>
              <a:spcAft>
                <a:spcPts val="0"/>
              </a:spcAft>
              <a:buNone/>
            </a:pPr>
            <a:endParaRPr lang="en-US" sz="1800" i="1" dirty="0">
              <a:solidFill>
                <a:srgbClr val="C9D4E0"/>
              </a:solidFill>
              <a:latin typeface="Calibri"/>
              <a:ea typeface="Calibri"/>
              <a:cs typeface="Calibri"/>
              <a:sym typeface="Calibri"/>
            </a:endParaRPr>
          </a:p>
          <a:p>
            <a:pPr marL="0" marR="0" lvl="0" indent="0" algn="l" rtl="0">
              <a:spcBef>
                <a:spcPts val="1000"/>
              </a:spcBef>
              <a:spcAft>
                <a:spcPts val="0"/>
              </a:spcAft>
              <a:buNone/>
            </a:pPr>
            <a:r>
              <a:rPr lang="en-US" sz="1800" i="1" dirty="0">
                <a:solidFill>
                  <a:srgbClr val="C9D4E0"/>
                </a:solidFill>
                <a:latin typeface="Calibri"/>
                <a:ea typeface="Calibri"/>
                <a:cs typeface="Calibri"/>
                <a:sym typeface="Calibri"/>
              </a:rPr>
              <a:t>A time to share wins, new projects, and advancements in your practice site.</a:t>
            </a:r>
          </a:p>
        </p:txBody>
      </p:sp>
    </p:spTree>
    <p:extLst>
      <p:ext uri="{BB962C8B-B14F-4D97-AF65-F5344CB8AC3E}">
        <p14:creationId xmlns:p14="http://schemas.microsoft.com/office/powerpoint/2010/main" val="3953172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125"/>
        <p:cNvGrpSpPr/>
        <p:nvPr/>
      </p:nvGrpSpPr>
      <p:grpSpPr>
        <a:xfrm>
          <a:off x="0" y="0"/>
          <a:ext cx="0" cy="0"/>
          <a:chOff x="0" y="0"/>
          <a:chExt cx="0" cy="0"/>
        </a:xfrm>
      </p:grpSpPr>
      <p:sp>
        <p:nvSpPr>
          <p:cNvPr id="126" name="Google Shape;126;p14"/>
          <p:cNvSpPr txBox="1"/>
          <p:nvPr/>
        </p:nvSpPr>
        <p:spPr>
          <a:xfrm>
            <a:off x="1005840" y="2331720"/>
            <a:ext cx="10149840" cy="1764586"/>
          </a:xfrm>
          <a:prstGeom prst="rect">
            <a:avLst/>
          </a:prstGeom>
          <a:noFill/>
          <a:ln>
            <a:noFill/>
          </a:ln>
        </p:spPr>
        <p:txBody>
          <a:bodyPr spcFirstLastPara="1" wrap="square" lIns="0" tIns="0" rIns="0" bIns="0" anchor="t" anchorCtr="0">
            <a:spAutoFit/>
          </a:bodyPr>
          <a:lstStyle/>
          <a:p>
            <a:pPr marL="0" marR="0" lvl="0" indent="0" algn="l" rtl="0">
              <a:spcBef>
                <a:spcPts val="1000"/>
              </a:spcBef>
              <a:spcAft>
                <a:spcPts val="0"/>
              </a:spcAft>
              <a:buNone/>
            </a:pPr>
            <a:r>
              <a:rPr lang="en-US" sz="4000" b="1" i="0" dirty="0">
                <a:solidFill>
                  <a:srgbClr val="FFFFFF"/>
                </a:solidFill>
                <a:latin typeface="Cambria"/>
                <a:ea typeface="Cambria"/>
                <a:cs typeface="Cambria"/>
                <a:sym typeface="Cambria"/>
              </a:rPr>
              <a:t>OPA Innovation Summit:</a:t>
            </a:r>
            <a:br>
              <a:rPr lang="en-US" sz="4000" b="1" i="0" dirty="0">
                <a:solidFill>
                  <a:srgbClr val="FFFFFF"/>
                </a:solidFill>
                <a:latin typeface="Cambria"/>
                <a:ea typeface="Cambria"/>
                <a:cs typeface="Cambria"/>
                <a:sym typeface="Cambria"/>
              </a:rPr>
            </a:br>
            <a:r>
              <a:rPr lang="en-US" sz="4000" b="1" i="0" dirty="0">
                <a:solidFill>
                  <a:srgbClr val="FFFFFF"/>
                </a:solidFill>
                <a:latin typeface="Cambria"/>
                <a:ea typeface="Cambria"/>
                <a:cs typeface="Cambria"/>
                <a:sym typeface="Cambria"/>
              </a:rPr>
              <a:t>Midyear Reimagined</a:t>
            </a:r>
            <a:endParaRPr dirty="0"/>
          </a:p>
          <a:p>
            <a:pPr marL="0" marR="0" lvl="0" indent="0" algn="l" rtl="0">
              <a:spcBef>
                <a:spcPts val="1000"/>
              </a:spcBef>
              <a:spcAft>
                <a:spcPts val="0"/>
              </a:spcAft>
              <a:buNone/>
            </a:pPr>
            <a:r>
              <a:rPr lang="en-US" sz="1800" b="0" i="1" dirty="0">
                <a:solidFill>
                  <a:srgbClr val="C9D4E0"/>
                </a:solidFill>
                <a:latin typeface="Calibri"/>
                <a:ea typeface="Calibri"/>
                <a:cs typeface="Calibri"/>
                <a:sym typeface="Calibri"/>
              </a:rPr>
              <a:t>November 6, 2026  ·  Registration is now live</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5"/>
          <p:cNvSpPr txBox="1"/>
          <p:nvPr/>
        </p:nvSpPr>
        <p:spPr>
          <a:xfrm>
            <a:off x="731520" y="502920"/>
            <a:ext cx="1069848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dirty="0">
                <a:solidFill>
                  <a:srgbClr val="1B355E"/>
                </a:solidFill>
                <a:latin typeface="Cambria"/>
                <a:ea typeface="Cambria"/>
                <a:cs typeface="Cambria"/>
                <a:sym typeface="Cambria"/>
              </a:rPr>
              <a:t>Midyear Session Lineup</a:t>
            </a:r>
            <a:endParaRPr dirty="0"/>
          </a:p>
        </p:txBody>
      </p:sp>
      <p:sp>
        <p:nvSpPr>
          <p:cNvPr id="132" name="Google Shape;132;p15"/>
          <p:cNvSpPr/>
          <p:nvPr/>
        </p:nvSpPr>
        <p:spPr>
          <a:xfrm>
            <a:off x="914400" y="2011680"/>
            <a:ext cx="2487168" cy="19659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15"/>
          <p:cNvSpPr txBox="1"/>
          <p:nvPr/>
        </p:nvSpPr>
        <p:spPr>
          <a:xfrm>
            <a:off x="1170432" y="2286000"/>
            <a:ext cx="1975200" cy="6927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Remote Physiologic Monitoring </a:t>
            </a:r>
            <a:r>
              <a:rPr lang="en-US" sz="1500" b="1">
                <a:solidFill>
                  <a:srgbClr val="1B355E"/>
                </a:solidFill>
                <a:latin typeface="Calibri"/>
                <a:ea typeface="Calibri"/>
                <a:cs typeface="Calibri"/>
                <a:sym typeface="Calibri"/>
              </a:rPr>
              <a:t>(RPM) &amp; Artificial Intelligence (AI)</a:t>
            </a:r>
            <a:endParaRPr/>
          </a:p>
        </p:txBody>
      </p:sp>
      <p:sp>
        <p:nvSpPr>
          <p:cNvPr id="134" name="Google Shape;134;p15"/>
          <p:cNvSpPr txBox="1"/>
          <p:nvPr/>
        </p:nvSpPr>
        <p:spPr>
          <a:xfrm>
            <a:off x="1170432" y="3429000"/>
            <a:ext cx="1975104" cy="4114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i="1">
                <a:solidFill>
                  <a:srgbClr val="2E8B8B"/>
                </a:solidFill>
                <a:latin typeface="Calibri"/>
                <a:ea typeface="Calibri"/>
                <a:cs typeface="Calibri"/>
                <a:sym typeface="Calibri"/>
              </a:rPr>
              <a:t>Jennifer Sabatino</a:t>
            </a:r>
            <a:endParaRPr/>
          </a:p>
        </p:txBody>
      </p:sp>
      <p:sp>
        <p:nvSpPr>
          <p:cNvPr id="135" name="Google Shape;135;p15"/>
          <p:cNvSpPr/>
          <p:nvPr/>
        </p:nvSpPr>
        <p:spPr>
          <a:xfrm>
            <a:off x="3529584" y="2011680"/>
            <a:ext cx="2487168" cy="19659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15"/>
          <p:cNvSpPr txBox="1"/>
          <p:nvPr/>
        </p:nvSpPr>
        <p:spPr>
          <a:xfrm>
            <a:off x="3785615" y="2286000"/>
            <a:ext cx="1975104" cy="10972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Specialty Medications</a:t>
            </a:r>
            <a:br>
              <a:rPr lang="en-US" sz="1500" b="1" i="0">
                <a:solidFill>
                  <a:srgbClr val="1B355E"/>
                </a:solidFill>
                <a:latin typeface="Calibri"/>
                <a:ea typeface="Calibri"/>
                <a:cs typeface="Calibri"/>
                <a:sym typeface="Calibri"/>
              </a:rPr>
            </a:br>
            <a:r>
              <a:rPr lang="en-US" sz="1500" b="1" i="0">
                <a:solidFill>
                  <a:srgbClr val="1B355E"/>
                </a:solidFill>
                <a:latin typeface="Calibri"/>
                <a:ea typeface="Calibri"/>
                <a:cs typeface="Calibri"/>
                <a:sym typeface="Calibri"/>
              </a:rPr>
              <a:t>Across Practice Settings</a:t>
            </a:r>
            <a:endParaRPr/>
          </a:p>
        </p:txBody>
      </p:sp>
      <p:sp>
        <p:nvSpPr>
          <p:cNvPr id="137" name="Google Shape;137;p15"/>
          <p:cNvSpPr txBox="1"/>
          <p:nvPr/>
        </p:nvSpPr>
        <p:spPr>
          <a:xfrm>
            <a:off x="3785615" y="3429000"/>
            <a:ext cx="1975104" cy="4114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i="1">
                <a:solidFill>
                  <a:srgbClr val="2E8B8B"/>
                </a:solidFill>
                <a:latin typeface="Calibri"/>
                <a:ea typeface="Calibri"/>
                <a:cs typeface="Calibri"/>
                <a:sym typeface="Calibri"/>
              </a:rPr>
              <a:t>Ariel Williams</a:t>
            </a:r>
            <a:endParaRPr/>
          </a:p>
        </p:txBody>
      </p:sp>
      <p:sp>
        <p:nvSpPr>
          <p:cNvPr id="138" name="Google Shape;138;p15"/>
          <p:cNvSpPr/>
          <p:nvPr/>
        </p:nvSpPr>
        <p:spPr>
          <a:xfrm>
            <a:off x="6144768" y="2011680"/>
            <a:ext cx="2487168" cy="19659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15"/>
          <p:cNvSpPr txBox="1"/>
          <p:nvPr/>
        </p:nvSpPr>
        <p:spPr>
          <a:xfrm>
            <a:off x="6400800" y="2286000"/>
            <a:ext cx="1975104" cy="10972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Social Determinants</a:t>
            </a:r>
            <a:br>
              <a:rPr lang="en-US" sz="1500" b="1" i="0">
                <a:solidFill>
                  <a:srgbClr val="1B355E"/>
                </a:solidFill>
                <a:latin typeface="Calibri"/>
                <a:ea typeface="Calibri"/>
                <a:cs typeface="Calibri"/>
                <a:sym typeface="Calibri"/>
              </a:rPr>
            </a:br>
            <a:r>
              <a:rPr lang="en-US" sz="1500" b="1" i="0">
                <a:solidFill>
                  <a:srgbClr val="1B355E"/>
                </a:solidFill>
                <a:latin typeface="Calibri"/>
                <a:ea typeface="Calibri"/>
                <a:cs typeface="Calibri"/>
                <a:sym typeface="Calibri"/>
              </a:rPr>
              <a:t>of Health</a:t>
            </a:r>
            <a:endParaRPr/>
          </a:p>
        </p:txBody>
      </p:sp>
      <p:sp>
        <p:nvSpPr>
          <p:cNvPr id="140" name="Google Shape;140;p15"/>
          <p:cNvSpPr txBox="1"/>
          <p:nvPr/>
        </p:nvSpPr>
        <p:spPr>
          <a:xfrm>
            <a:off x="6400800" y="3429000"/>
            <a:ext cx="1975104" cy="4114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i="1">
                <a:solidFill>
                  <a:srgbClr val="2E8B8B"/>
                </a:solidFill>
                <a:latin typeface="Calibri"/>
                <a:ea typeface="Calibri"/>
                <a:cs typeface="Calibri"/>
                <a:sym typeface="Calibri"/>
              </a:rPr>
              <a:t>Andrew Faiella</a:t>
            </a:r>
            <a:endParaRPr/>
          </a:p>
        </p:txBody>
      </p:sp>
      <p:sp>
        <p:nvSpPr>
          <p:cNvPr id="141" name="Google Shape;141;p15"/>
          <p:cNvSpPr/>
          <p:nvPr/>
        </p:nvSpPr>
        <p:spPr>
          <a:xfrm>
            <a:off x="8759952" y="2011680"/>
            <a:ext cx="2487168" cy="19659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15"/>
          <p:cNvSpPr txBox="1"/>
          <p:nvPr/>
        </p:nvSpPr>
        <p:spPr>
          <a:xfrm>
            <a:off x="9015984" y="2286000"/>
            <a:ext cx="1975200" cy="6927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Clinical Guideline Updates</a:t>
            </a:r>
            <a:r>
              <a:rPr lang="en-US" sz="1500" b="1">
                <a:solidFill>
                  <a:srgbClr val="1B355E"/>
                </a:solidFill>
                <a:latin typeface="Calibri"/>
                <a:ea typeface="Calibri"/>
                <a:cs typeface="Calibri"/>
                <a:sym typeface="Calibri"/>
              </a:rPr>
              <a:t> </a:t>
            </a:r>
            <a:r>
              <a:rPr lang="en-US" sz="1500" b="1" i="0">
                <a:solidFill>
                  <a:srgbClr val="1B355E"/>
                </a:solidFill>
                <a:latin typeface="Calibri"/>
                <a:ea typeface="Calibri"/>
                <a:cs typeface="Calibri"/>
                <a:sym typeface="Calibri"/>
              </a:rPr>
              <a:t>Pearls from recent changes</a:t>
            </a:r>
            <a:endParaRPr/>
          </a:p>
        </p:txBody>
      </p:sp>
      <p:sp>
        <p:nvSpPr>
          <p:cNvPr id="143" name="Google Shape;143;p15"/>
          <p:cNvSpPr txBox="1"/>
          <p:nvPr/>
        </p:nvSpPr>
        <p:spPr>
          <a:xfrm>
            <a:off x="9015984" y="3429000"/>
            <a:ext cx="1975104" cy="4114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i="1">
                <a:solidFill>
                  <a:srgbClr val="2E8B8B"/>
                </a:solidFill>
                <a:latin typeface="Calibri"/>
                <a:ea typeface="Calibri"/>
                <a:cs typeface="Calibri"/>
                <a:sym typeface="Calibri"/>
              </a:rPr>
              <a:t>4 speakers · 15 min each</a:t>
            </a:r>
            <a:endParaRPr/>
          </a:p>
        </p:txBody>
      </p:sp>
      <p:sp>
        <p:nvSpPr>
          <p:cNvPr id="144" name="Google Shape;144;p15"/>
          <p:cNvSpPr txBox="1"/>
          <p:nvPr/>
        </p:nvSpPr>
        <p:spPr>
          <a:xfrm>
            <a:off x="929640" y="4427940"/>
            <a:ext cx="10332720" cy="246221"/>
          </a:xfrm>
          <a:prstGeom prst="rect">
            <a:avLst/>
          </a:prstGeom>
          <a:noFill/>
          <a:ln>
            <a:noFill/>
          </a:ln>
        </p:spPr>
        <p:txBody>
          <a:bodyPr spcFirstLastPara="1" wrap="square" lIns="0" tIns="0" rIns="0" bIns="0" anchor="t" anchorCtr="0">
            <a:spAutoFit/>
          </a:bodyPr>
          <a:lstStyle/>
          <a:p>
            <a:pPr marL="219456" marR="0" lvl="0" indent="-219456" algn="l" rtl="0">
              <a:spcBef>
                <a:spcPts val="0"/>
              </a:spcBef>
              <a:spcAft>
                <a:spcPts val="0"/>
              </a:spcAft>
              <a:buNone/>
            </a:pPr>
            <a:r>
              <a:rPr lang="en-US" sz="1600" b="0" i="0" dirty="0">
                <a:solidFill>
                  <a:srgbClr val="3E4C59"/>
                </a:solidFill>
                <a:latin typeface="Calibri"/>
                <a:ea typeface="Calibri"/>
                <a:cs typeface="Calibri"/>
                <a:sym typeface="Calibri"/>
              </a:rPr>
              <a:t>▪  Registration is live</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p:nvPr/>
        </p:nvSpPr>
        <p:spPr>
          <a:xfrm>
            <a:off x="731520" y="502920"/>
            <a:ext cx="10698600" cy="5541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a:solidFill>
                  <a:srgbClr val="1B355E"/>
                </a:solidFill>
                <a:latin typeface="Cambria"/>
                <a:ea typeface="Cambria"/>
                <a:cs typeface="Cambria"/>
                <a:sym typeface="Cambria"/>
              </a:rPr>
              <a:t>Programming &amp; Announcements</a:t>
            </a:r>
            <a:endParaRPr/>
          </a:p>
        </p:txBody>
      </p:sp>
      <p:grpSp>
        <p:nvGrpSpPr>
          <p:cNvPr id="166" name="Google Shape;166;p18"/>
          <p:cNvGrpSpPr/>
          <p:nvPr/>
        </p:nvGrpSpPr>
        <p:grpSpPr>
          <a:xfrm>
            <a:off x="8229725" y="2095500"/>
            <a:ext cx="3200400" cy="4000500"/>
            <a:chOff x="0" y="0"/>
            <a:chExt cx="3200400" cy="4000500"/>
          </a:xfrm>
        </p:grpSpPr>
        <p:sp>
          <p:nvSpPr>
            <p:cNvPr id="167" name="Google Shape;167;p18"/>
            <p:cNvSpPr/>
            <p:nvPr/>
          </p:nvSpPr>
          <p:spPr>
            <a:xfrm>
              <a:off x="0" y="0"/>
              <a:ext cx="3200400" cy="4000500"/>
            </a:xfrm>
            <a:prstGeom prst="roundRect">
              <a:avLst>
                <a:gd name="adj" fmla="val 3273"/>
              </a:avLst>
            </a:prstGeom>
            <a:solidFill>
              <a:srgbClr val="ECF0F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68" name="Google Shape;168;p18"/>
            <p:cNvSpPr txBox="1"/>
            <p:nvPr/>
          </p:nvSpPr>
          <p:spPr>
            <a:xfrm>
              <a:off x="0" y="0"/>
              <a:ext cx="3200400" cy="4000500"/>
            </a:xfrm>
            <a:prstGeom prst="rect">
              <a:avLst/>
            </a:prstGeom>
            <a:noFill/>
            <a:ln>
              <a:noFill/>
            </a:ln>
          </p:spPr>
          <p:txBody>
            <a:bodyPr spcFirstLastPara="1" wrap="square" lIns="228600" tIns="228600" rIns="228600" bIns="228600" anchor="t" anchorCtr="0">
              <a:noAutofit/>
            </a:bodyPr>
            <a:lstStyle/>
            <a:p>
              <a:pPr marL="0" lvl="0" indent="0" algn="l" rtl="0">
                <a:spcBef>
                  <a:spcPts val="0"/>
                </a:spcBef>
                <a:spcAft>
                  <a:spcPts val="0"/>
                </a:spcAft>
                <a:buNone/>
              </a:pPr>
              <a:r>
                <a:rPr lang="en-US" sz="1600" b="1" dirty="0">
                  <a:solidFill>
                    <a:srgbClr val="2E8B8B"/>
                  </a:solidFill>
                  <a:latin typeface="Calibri"/>
                  <a:ea typeface="Calibri"/>
                  <a:cs typeface="Calibri"/>
                  <a:sym typeface="Calibri"/>
                </a:rPr>
                <a:t>Summit</a:t>
              </a:r>
              <a:endParaRPr sz="1600" b="1" dirty="0">
                <a:solidFill>
                  <a:srgbClr val="2E8B8B"/>
                </a:solidFill>
                <a:latin typeface="Calibri"/>
                <a:ea typeface="Calibri"/>
                <a:cs typeface="Calibri"/>
                <a:sym typeface="Calibri"/>
              </a:endParaRPr>
            </a:p>
            <a:p>
              <a:pPr marL="0" lvl="0" indent="0" algn="l" rtl="0">
                <a:spcBef>
                  <a:spcPts val="900"/>
                </a:spcBef>
                <a:spcAft>
                  <a:spcPts val="0"/>
                </a:spcAft>
                <a:buNone/>
              </a:pPr>
              <a:r>
                <a:rPr lang="en-US" sz="2400" b="1" dirty="0">
                  <a:solidFill>
                    <a:srgbClr val="1B355E"/>
                  </a:solidFill>
                  <a:latin typeface="Cambria"/>
                  <a:ea typeface="Cambria"/>
                  <a:cs typeface="Cambria"/>
                  <a:sym typeface="Cambria"/>
                </a:rPr>
                <a:t>OPA Innovation Summit</a:t>
              </a:r>
              <a:endParaRPr sz="2400" b="1" dirty="0">
                <a:solidFill>
                  <a:srgbClr val="1B355E"/>
                </a:solidFill>
                <a:latin typeface="Cambria"/>
                <a:ea typeface="Cambria"/>
                <a:cs typeface="Cambria"/>
                <a:sym typeface="Cambria"/>
              </a:endParaRPr>
            </a:p>
            <a:p>
              <a:pPr marL="0" lvl="0" indent="0" algn="l" rtl="0">
                <a:spcBef>
                  <a:spcPts val="600"/>
                </a:spcBef>
                <a:spcAft>
                  <a:spcPts val="0"/>
                </a:spcAft>
                <a:buNone/>
              </a:pPr>
              <a:r>
                <a:rPr lang="en-US" sz="1600" i="1" dirty="0">
                  <a:solidFill>
                    <a:srgbClr val="6B7680"/>
                  </a:solidFill>
                  <a:latin typeface="Calibri"/>
                  <a:ea typeface="Calibri"/>
                  <a:cs typeface="Calibri"/>
                  <a:sym typeface="Calibri"/>
                </a:rPr>
                <a:t>Midyear Reimagined</a:t>
              </a:r>
              <a:endParaRPr sz="1600" i="1" dirty="0">
                <a:solidFill>
                  <a:srgbClr val="6B7680"/>
                </a:solidFill>
                <a:latin typeface="Calibri"/>
                <a:ea typeface="Calibri"/>
                <a:cs typeface="Calibri"/>
                <a:sym typeface="Calibri"/>
              </a:endParaRPr>
            </a:p>
            <a:p>
              <a:pPr>
                <a:spcBef>
                  <a:spcPts val="1200"/>
                </a:spcBef>
              </a:pPr>
              <a:r>
                <a:rPr lang="en-US" sz="1800" b="1" dirty="0">
                  <a:solidFill>
                    <a:srgbClr val="1B355E"/>
                  </a:solidFill>
                  <a:latin typeface="Calibri"/>
                  <a:ea typeface="Calibri"/>
                  <a:cs typeface="Calibri"/>
                  <a:sym typeface="Calibri"/>
                </a:rPr>
                <a:t>November 6, 2026</a:t>
              </a:r>
              <a:endParaRPr sz="1800" b="1" dirty="0">
                <a:solidFill>
                  <a:srgbClr val="1B355E"/>
                </a:solidFill>
                <a:latin typeface="Calibri"/>
                <a:ea typeface="Calibri"/>
                <a:cs typeface="Calibri"/>
                <a:sym typeface="Calibri"/>
              </a:endParaRPr>
            </a:p>
            <a:p>
              <a:pPr marL="0" lvl="0" indent="0" algn="l" rtl="0">
                <a:spcBef>
                  <a:spcPts val="600"/>
                </a:spcBef>
                <a:spcAft>
                  <a:spcPts val="0"/>
                </a:spcAft>
                <a:buNone/>
              </a:pPr>
              <a:r>
                <a:rPr lang="en-US" sz="1600" b="1" dirty="0">
                  <a:solidFill>
                    <a:srgbClr val="1B355E"/>
                  </a:solidFill>
                  <a:latin typeface="Calibri"/>
                  <a:ea typeface="Calibri"/>
                  <a:cs typeface="Calibri"/>
                  <a:sym typeface="Calibri"/>
                </a:rPr>
                <a:t>Registration open.</a:t>
              </a:r>
              <a:endParaRPr sz="1600" b="1" dirty="0">
                <a:solidFill>
                  <a:srgbClr val="1B355E"/>
                </a:solidFill>
                <a:latin typeface="Calibri"/>
                <a:ea typeface="Calibri"/>
                <a:cs typeface="Calibri"/>
                <a:sym typeface="Calibri"/>
              </a:endParaRPr>
            </a:p>
          </p:txBody>
        </p:sp>
      </p:grpSp>
      <p:grpSp>
        <p:nvGrpSpPr>
          <p:cNvPr id="169" name="Google Shape;169;p18"/>
          <p:cNvGrpSpPr/>
          <p:nvPr/>
        </p:nvGrpSpPr>
        <p:grpSpPr>
          <a:xfrm>
            <a:off x="4495800" y="2095500"/>
            <a:ext cx="3200400" cy="4000500"/>
            <a:chOff x="0" y="0"/>
            <a:chExt cx="3200400" cy="4000500"/>
          </a:xfrm>
        </p:grpSpPr>
        <p:sp>
          <p:nvSpPr>
            <p:cNvPr id="170" name="Google Shape;170;p18"/>
            <p:cNvSpPr/>
            <p:nvPr/>
          </p:nvSpPr>
          <p:spPr>
            <a:xfrm>
              <a:off x="0" y="0"/>
              <a:ext cx="3200400" cy="4000500"/>
            </a:xfrm>
            <a:prstGeom prst="roundRect">
              <a:avLst>
                <a:gd name="adj" fmla="val 3273"/>
              </a:avLst>
            </a:prstGeom>
            <a:solidFill>
              <a:srgbClr val="ECF0F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1" name="Google Shape;171;p18"/>
            <p:cNvSpPr txBox="1"/>
            <p:nvPr/>
          </p:nvSpPr>
          <p:spPr>
            <a:xfrm>
              <a:off x="0" y="0"/>
              <a:ext cx="3200400" cy="4000500"/>
            </a:xfrm>
            <a:prstGeom prst="rect">
              <a:avLst/>
            </a:prstGeom>
            <a:noFill/>
            <a:ln>
              <a:noFill/>
            </a:ln>
          </p:spPr>
          <p:txBody>
            <a:bodyPr spcFirstLastPara="1" wrap="square" lIns="228600" tIns="228600" rIns="228600" bIns="228600" anchor="t" anchorCtr="0">
              <a:noAutofit/>
            </a:bodyPr>
            <a:lstStyle/>
            <a:p>
              <a:pPr marL="0" lvl="0" indent="0" algn="l" rtl="0">
                <a:spcBef>
                  <a:spcPts val="0"/>
                </a:spcBef>
                <a:spcAft>
                  <a:spcPts val="0"/>
                </a:spcAft>
                <a:buNone/>
              </a:pPr>
              <a:r>
                <a:rPr lang="en-US" sz="1600" b="1" dirty="0">
                  <a:solidFill>
                    <a:srgbClr val="2E8B8B"/>
                  </a:solidFill>
                  <a:latin typeface="Calibri"/>
                  <a:ea typeface="Calibri"/>
                  <a:cs typeface="Calibri"/>
                  <a:sym typeface="Calibri"/>
                </a:rPr>
                <a:t>Awards</a:t>
              </a:r>
              <a:endParaRPr sz="1600" b="1" dirty="0">
                <a:solidFill>
                  <a:srgbClr val="2E8B8B"/>
                </a:solidFill>
                <a:latin typeface="Calibri"/>
                <a:ea typeface="Calibri"/>
                <a:cs typeface="Calibri"/>
                <a:sym typeface="Calibri"/>
              </a:endParaRPr>
            </a:p>
            <a:p>
              <a:pPr marL="0" lvl="0" indent="0" algn="l" rtl="0">
                <a:spcBef>
                  <a:spcPts val="900"/>
                </a:spcBef>
                <a:spcAft>
                  <a:spcPts val="0"/>
                </a:spcAft>
                <a:buNone/>
              </a:pPr>
              <a:r>
                <a:rPr lang="en-US" sz="2400" b="1" dirty="0">
                  <a:solidFill>
                    <a:srgbClr val="1B355E"/>
                  </a:solidFill>
                  <a:latin typeface="Cambria"/>
                  <a:ea typeface="Cambria"/>
                  <a:cs typeface="Cambria"/>
                  <a:sym typeface="Cambria"/>
                </a:rPr>
                <a:t>2027 Award Nominations</a:t>
              </a:r>
              <a:endParaRPr sz="2400" b="1" dirty="0">
                <a:solidFill>
                  <a:srgbClr val="1B355E"/>
                </a:solidFill>
                <a:latin typeface="Cambria"/>
                <a:ea typeface="Cambria"/>
                <a:cs typeface="Cambria"/>
                <a:sym typeface="Cambria"/>
              </a:endParaRPr>
            </a:p>
            <a:p>
              <a:pPr marL="0" lvl="0" indent="0" algn="l" rtl="0">
                <a:spcBef>
                  <a:spcPts val="600"/>
                </a:spcBef>
                <a:spcAft>
                  <a:spcPts val="0"/>
                </a:spcAft>
                <a:buNone/>
              </a:pPr>
              <a:r>
                <a:rPr lang="en-US" sz="1800" dirty="0">
                  <a:solidFill>
                    <a:srgbClr val="3E4C59"/>
                  </a:solidFill>
                  <a:latin typeface="Calibri"/>
                  <a:ea typeface="Calibri"/>
                  <a:cs typeface="Calibri"/>
                  <a:sym typeface="Calibri"/>
                </a:rPr>
                <a:t>Nominate a colleague for an OPA Award - Bowl of Hygiea, Public Relations, Good Government, Distinguished Young Pharmacist, Generation Rx, or UNDER 40. Introducing the Technician of the Year Award.</a:t>
              </a:r>
              <a:endParaRPr sz="1800" dirty="0">
                <a:solidFill>
                  <a:srgbClr val="3E4C59"/>
                </a:solidFill>
                <a:latin typeface="Calibri"/>
                <a:ea typeface="Calibri"/>
                <a:cs typeface="Calibri"/>
                <a:sym typeface="Calibri"/>
              </a:endParaRPr>
            </a:p>
            <a:p>
              <a:pPr marL="0" lvl="0" indent="0" algn="l" rtl="0">
                <a:spcBef>
                  <a:spcPts val="1200"/>
                </a:spcBef>
                <a:spcAft>
                  <a:spcPts val="0"/>
                </a:spcAft>
                <a:buNone/>
              </a:pPr>
              <a:r>
                <a:rPr lang="en-US" sz="1600" b="1" dirty="0">
                  <a:solidFill>
                    <a:srgbClr val="1B355E"/>
                  </a:solidFill>
                  <a:latin typeface="Calibri"/>
                  <a:ea typeface="Calibri"/>
                  <a:cs typeface="Calibri"/>
                  <a:sym typeface="Calibri"/>
                </a:rPr>
                <a:t>Due by September 15, 2026</a:t>
              </a:r>
              <a:endParaRPr sz="1600" b="1" dirty="0">
                <a:solidFill>
                  <a:srgbClr val="1B355E"/>
                </a:solidFill>
                <a:latin typeface="Calibri"/>
                <a:ea typeface="Calibri"/>
                <a:cs typeface="Calibri"/>
                <a:sym typeface="Calibri"/>
              </a:endParaRPr>
            </a:p>
          </p:txBody>
        </p:sp>
      </p:grpSp>
      <p:grpSp>
        <p:nvGrpSpPr>
          <p:cNvPr id="172" name="Google Shape;172;p18"/>
          <p:cNvGrpSpPr/>
          <p:nvPr/>
        </p:nvGrpSpPr>
        <p:grpSpPr>
          <a:xfrm>
            <a:off x="615575" y="2095500"/>
            <a:ext cx="3200400" cy="4000500"/>
            <a:chOff x="0" y="0"/>
            <a:chExt cx="3200400" cy="4000500"/>
          </a:xfrm>
        </p:grpSpPr>
        <p:sp>
          <p:nvSpPr>
            <p:cNvPr id="173" name="Google Shape;173;p18"/>
            <p:cNvSpPr/>
            <p:nvPr/>
          </p:nvSpPr>
          <p:spPr>
            <a:xfrm>
              <a:off x="0" y="0"/>
              <a:ext cx="3200400" cy="4000500"/>
            </a:xfrm>
            <a:prstGeom prst="roundRect">
              <a:avLst>
                <a:gd name="adj" fmla="val 3273"/>
              </a:avLst>
            </a:prstGeom>
            <a:solidFill>
              <a:srgbClr val="ECF0F4"/>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174" name="Google Shape;174;p18"/>
            <p:cNvSpPr txBox="1"/>
            <p:nvPr/>
          </p:nvSpPr>
          <p:spPr>
            <a:xfrm>
              <a:off x="0" y="0"/>
              <a:ext cx="3200400" cy="4000500"/>
            </a:xfrm>
            <a:prstGeom prst="rect">
              <a:avLst/>
            </a:prstGeom>
            <a:noFill/>
            <a:ln>
              <a:noFill/>
            </a:ln>
          </p:spPr>
          <p:txBody>
            <a:bodyPr spcFirstLastPara="1" wrap="square" lIns="228600" tIns="228600" rIns="228600" bIns="228600" anchor="t" anchorCtr="0">
              <a:noAutofit/>
            </a:bodyPr>
            <a:lstStyle/>
            <a:p>
              <a:pPr marL="0" lvl="0" indent="0" algn="l" rtl="0">
                <a:spcBef>
                  <a:spcPts val="0"/>
                </a:spcBef>
                <a:spcAft>
                  <a:spcPts val="0"/>
                </a:spcAft>
                <a:buNone/>
              </a:pPr>
              <a:r>
                <a:rPr lang="en-US" sz="1600" b="1" dirty="0">
                  <a:solidFill>
                    <a:srgbClr val="2E8B8B"/>
                  </a:solidFill>
                  <a:latin typeface="Calibri"/>
                  <a:ea typeface="Calibri"/>
                  <a:cs typeface="Calibri"/>
                  <a:sym typeface="Calibri"/>
                </a:rPr>
                <a:t>Seminar</a:t>
              </a:r>
              <a:endParaRPr sz="1600" b="1" dirty="0">
                <a:solidFill>
                  <a:srgbClr val="2E8B8B"/>
                </a:solidFill>
                <a:latin typeface="Calibri"/>
                <a:ea typeface="Calibri"/>
                <a:cs typeface="Calibri"/>
                <a:sym typeface="Calibri"/>
              </a:endParaRPr>
            </a:p>
            <a:p>
              <a:pPr>
                <a:spcBef>
                  <a:spcPts val="900"/>
                </a:spcBef>
              </a:pPr>
              <a:r>
                <a:rPr lang="en-US" sz="2400" b="1" dirty="0">
                  <a:solidFill>
                    <a:srgbClr val="1B355E"/>
                  </a:solidFill>
                  <a:latin typeface="Cambria"/>
                  <a:ea typeface="Cambria"/>
                  <a:sym typeface="Cambria"/>
                </a:rPr>
                <a:t>Pharmacy Technician Education Seminar</a:t>
              </a:r>
              <a:endParaRPr sz="2400" b="1" dirty="0">
                <a:solidFill>
                  <a:srgbClr val="1B355E"/>
                </a:solidFill>
                <a:latin typeface="Cambria"/>
                <a:ea typeface="Cambria"/>
                <a:sym typeface="Cambria"/>
              </a:endParaRPr>
            </a:p>
            <a:p>
              <a:pPr marL="0" lvl="0" indent="0" algn="l" rtl="0">
                <a:spcBef>
                  <a:spcPts val="1200"/>
                </a:spcBef>
                <a:spcAft>
                  <a:spcPts val="0"/>
                </a:spcAft>
                <a:buNone/>
              </a:pPr>
              <a:r>
                <a:rPr lang="en-US" sz="1800" b="1" dirty="0">
                  <a:solidFill>
                    <a:srgbClr val="1B355E"/>
                  </a:solidFill>
                  <a:latin typeface="Calibri"/>
                  <a:ea typeface="Calibri"/>
                  <a:cs typeface="Calibri"/>
                  <a:sym typeface="Calibri"/>
                </a:rPr>
                <a:t>September 18, 2026</a:t>
              </a:r>
              <a:endParaRPr sz="1800" b="1" dirty="0">
                <a:solidFill>
                  <a:srgbClr val="1B355E"/>
                </a:solidFill>
                <a:latin typeface="Calibri"/>
                <a:ea typeface="Calibri"/>
                <a:cs typeface="Calibri"/>
                <a:sym typeface="Calibri"/>
              </a:endParaRPr>
            </a:p>
            <a:p>
              <a:pPr marL="0" lvl="0" indent="0" algn="l" rtl="0">
                <a:spcBef>
                  <a:spcPts val="600"/>
                </a:spcBef>
                <a:spcAft>
                  <a:spcPts val="0"/>
                </a:spcAft>
                <a:buNone/>
              </a:pPr>
              <a:r>
                <a:rPr lang="en-US" sz="1800" dirty="0">
                  <a:solidFill>
                    <a:srgbClr val="3E4C59"/>
                  </a:solidFill>
                  <a:latin typeface="Calibri"/>
                  <a:ea typeface="Calibri"/>
                  <a:cs typeface="Calibri"/>
                  <a:sym typeface="Calibri"/>
                </a:rPr>
                <a:t>Held at the OPA office</a:t>
              </a:r>
            </a:p>
            <a:p>
              <a:pPr marL="0" lvl="0" indent="0" algn="l" rtl="0">
                <a:spcBef>
                  <a:spcPts val="600"/>
                </a:spcBef>
                <a:spcAft>
                  <a:spcPts val="0"/>
                </a:spcAft>
                <a:buNone/>
              </a:pPr>
              <a:r>
                <a:rPr lang="en-US" sz="1600" b="1" dirty="0">
                  <a:solidFill>
                    <a:srgbClr val="1B355E"/>
                  </a:solidFill>
                  <a:latin typeface="Calibri"/>
                  <a:ea typeface="Calibri"/>
                  <a:cs typeface="Calibri"/>
                  <a:sym typeface="Calibri"/>
                </a:rPr>
                <a:t>Registration closes September 15</a:t>
              </a:r>
              <a:endParaRPr sz="1600" b="1" dirty="0">
                <a:solidFill>
                  <a:srgbClr val="1B355E"/>
                </a:solidFill>
                <a:latin typeface="Calibri"/>
                <a:ea typeface="Calibri"/>
                <a:cs typeface="Calibri"/>
                <a:sym typeface="Calibri"/>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9"/>
          <p:cNvSpPr txBox="1"/>
          <p:nvPr/>
        </p:nvSpPr>
        <p:spPr>
          <a:xfrm>
            <a:off x="731520" y="502920"/>
            <a:ext cx="10698480" cy="83612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dirty="0">
                <a:solidFill>
                  <a:srgbClr val="1B355E"/>
                </a:solidFill>
                <a:latin typeface="Cambria"/>
                <a:ea typeface="Cambria"/>
                <a:cs typeface="Cambria"/>
                <a:sym typeface="Cambria"/>
              </a:rPr>
              <a:t>Upcoming Meeting Dates</a:t>
            </a:r>
            <a:endParaRPr dirty="0"/>
          </a:p>
          <a:p>
            <a:pPr marL="0" marR="0" lvl="0" indent="0" algn="l" rtl="0">
              <a:spcBef>
                <a:spcPts val="400"/>
              </a:spcBef>
              <a:spcAft>
                <a:spcPts val="0"/>
              </a:spcAft>
              <a:buNone/>
            </a:pPr>
            <a:r>
              <a:rPr lang="en-US" sz="1500" b="0" i="1" dirty="0">
                <a:solidFill>
                  <a:srgbClr val="6B7680"/>
                </a:solidFill>
                <a:latin typeface="Calibri"/>
                <a:ea typeface="Calibri"/>
                <a:cs typeface="Calibri"/>
                <a:sym typeface="Calibri"/>
              </a:rPr>
              <a:t>All meetings are virtual, 12</a:t>
            </a:r>
            <a:r>
              <a:rPr lang="en-US" sz="1500" i="1" dirty="0">
                <a:solidFill>
                  <a:srgbClr val="6B7680"/>
                </a:solidFill>
                <a:latin typeface="Calibri"/>
                <a:ea typeface="Calibri"/>
                <a:cs typeface="Calibri"/>
                <a:sym typeface="Calibri"/>
              </a:rPr>
              <a:t> - </a:t>
            </a:r>
            <a:r>
              <a:rPr lang="en-US" sz="1500" b="0" i="1" dirty="0">
                <a:solidFill>
                  <a:srgbClr val="6B7680"/>
                </a:solidFill>
                <a:latin typeface="Calibri"/>
                <a:ea typeface="Calibri"/>
                <a:cs typeface="Calibri"/>
                <a:sym typeface="Calibri"/>
              </a:rPr>
              <a:t>2:00 PM · Calendar invitations have been sent</a:t>
            </a:r>
            <a:endParaRPr dirty="0"/>
          </a:p>
        </p:txBody>
      </p:sp>
      <p:sp>
        <p:nvSpPr>
          <p:cNvPr id="180" name="Google Shape;180;p19"/>
          <p:cNvSpPr/>
          <p:nvPr/>
        </p:nvSpPr>
        <p:spPr>
          <a:xfrm>
            <a:off x="1417320" y="2514600"/>
            <a:ext cx="3108960" cy="17373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19"/>
          <p:cNvSpPr txBox="1"/>
          <p:nvPr/>
        </p:nvSpPr>
        <p:spPr>
          <a:xfrm>
            <a:off x="1417320" y="2880360"/>
            <a:ext cx="3108960"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i="0">
                <a:solidFill>
                  <a:srgbClr val="2E8B8B"/>
                </a:solidFill>
                <a:latin typeface="Calibri"/>
                <a:ea typeface="Calibri"/>
                <a:cs typeface="Calibri"/>
                <a:sym typeface="Calibri"/>
              </a:rPr>
              <a:t>Thursday</a:t>
            </a:r>
            <a:endParaRPr/>
          </a:p>
        </p:txBody>
      </p:sp>
      <p:sp>
        <p:nvSpPr>
          <p:cNvPr id="182" name="Google Shape;182;p19"/>
          <p:cNvSpPr txBox="1"/>
          <p:nvPr/>
        </p:nvSpPr>
        <p:spPr>
          <a:xfrm>
            <a:off x="1417320" y="3310128"/>
            <a:ext cx="3108960" cy="3231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dirty="0">
                <a:solidFill>
                  <a:srgbClr val="1B355E"/>
                </a:solidFill>
                <a:latin typeface="Cambria"/>
                <a:ea typeface="Cambria"/>
                <a:cs typeface="Cambria"/>
                <a:sym typeface="Cambria"/>
              </a:rPr>
              <a:t>November 3, 2026</a:t>
            </a:r>
            <a:endParaRPr dirty="0"/>
          </a:p>
        </p:txBody>
      </p:sp>
      <p:sp>
        <p:nvSpPr>
          <p:cNvPr id="183" name="Google Shape;183;p19"/>
          <p:cNvSpPr/>
          <p:nvPr/>
        </p:nvSpPr>
        <p:spPr>
          <a:xfrm>
            <a:off x="4709160" y="2514600"/>
            <a:ext cx="3108960" cy="17373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4" name="Google Shape;184;p19"/>
          <p:cNvSpPr txBox="1"/>
          <p:nvPr/>
        </p:nvSpPr>
        <p:spPr>
          <a:xfrm>
            <a:off x="4709160" y="2880360"/>
            <a:ext cx="3108960"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i="0">
                <a:solidFill>
                  <a:srgbClr val="2E8B8B"/>
                </a:solidFill>
                <a:latin typeface="Calibri"/>
                <a:ea typeface="Calibri"/>
                <a:cs typeface="Calibri"/>
                <a:sym typeface="Calibri"/>
              </a:rPr>
              <a:t>Thursday</a:t>
            </a:r>
            <a:endParaRPr/>
          </a:p>
        </p:txBody>
      </p:sp>
      <p:sp>
        <p:nvSpPr>
          <p:cNvPr id="185" name="Google Shape;185;p19"/>
          <p:cNvSpPr txBox="1"/>
          <p:nvPr/>
        </p:nvSpPr>
        <p:spPr>
          <a:xfrm>
            <a:off x="4709160" y="3310128"/>
            <a:ext cx="3108960" cy="3231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dirty="0">
                <a:solidFill>
                  <a:srgbClr val="1B355E"/>
                </a:solidFill>
                <a:latin typeface="Cambria"/>
                <a:ea typeface="Cambria"/>
                <a:cs typeface="Cambria"/>
                <a:sym typeface="Cambria"/>
              </a:rPr>
              <a:t>January 14, 2027</a:t>
            </a:r>
            <a:endParaRPr dirty="0"/>
          </a:p>
        </p:txBody>
      </p:sp>
      <p:sp>
        <p:nvSpPr>
          <p:cNvPr id="186" name="Google Shape;186;p19"/>
          <p:cNvSpPr/>
          <p:nvPr/>
        </p:nvSpPr>
        <p:spPr>
          <a:xfrm>
            <a:off x="8001000" y="2514600"/>
            <a:ext cx="3108960" cy="173736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19"/>
          <p:cNvSpPr txBox="1"/>
          <p:nvPr/>
        </p:nvSpPr>
        <p:spPr>
          <a:xfrm>
            <a:off x="8001000" y="2880360"/>
            <a:ext cx="3108960"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0" b="1" i="0">
                <a:solidFill>
                  <a:srgbClr val="2E8B8B"/>
                </a:solidFill>
                <a:latin typeface="Calibri"/>
                <a:ea typeface="Calibri"/>
                <a:cs typeface="Calibri"/>
                <a:sym typeface="Calibri"/>
              </a:rPr>
              <a:t>Thursday</a:t>
            </a:r>
            <a:endParaRPr/>
          </a:p>
        </p:txBody>
      </p:sp>
      <p:sp>
        <p:nvSpPr>
          <p:cNvPr id="188" name="Google Shape;188;p19"/>
          <p:cNvSpPr txBox="1"/>
          <p:nvPr/>
        </p:nvSpPr>
        <p:spPr>
          <a:xfrm>
            <a:off x="8001000" y="3310128"/>
            <a:ext cx="3108960" cy="3231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dirty="0">
                <a:solidFill>
                  <a:srgbClr val="1B355E"/>
                </a:solidFill>
                <a:latin typeface="Cambria"/>
                <a:ea typeface="Cambria"/>
                <a:cs typeface="Cambria"/>
                <a:sym typeface="Cambria"/>
              </a:rPr>
              <a:t>March 4, 2027</a:t>
            </a:r>
            <a:endParaRPr dirty="0"/>
          </a:p>
        </p:txBody>
      </p:sp>
      <p:sp>
        <p:nvSpPr>
          <p:cNvPr id="189" name="Google Shape;189;p19"/>
          <p:cNvSpPr txBox="1"/>
          <p:nvPr/>
        </p:nvSpPr>
        <p:spPr>
          <a:xfrm>
            <a:off x="914400" y="4754880"/>
            <a:ext cx="10332720" cy="9144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1">
                <a:solidFill>
                  <a:srgbClr val="6B7680"/>
                </a:solidFill>
                <a:latin typeface="Calibri"/>
                <a:ea typeface="Calibri"/>
                <a:cs typeface="Calibri"/>
                <a:sym typeface="Calibri"/>
              </a:rPr>
              <a:t>Off-cycle subcommittee and workgroup meetings will be scheduled as needed.</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193"/>
        <p:cNvGrpSpPr/>
        <p:nvPr/>
      </p:nvGrpSpPr>
      <p:grpSpPr>
        <a:xfrm>
          <a:off x="0" y="0"/>
          <a:ext cx="0" cy="0"/>
          <a:chOff x="0" y="0"/>
          <a:chExt cx="0" cy="0"/>
        </a:xfrm>
      </p:grpSpPr>
      <p:sp>
        <p:nvSpPr>
          <p:cNvPr id="194" name="Google Shape;194;p20"/>
          <p:cNvSpPr txBox="1"/>
          <p:nvPr/>
        </p:nvSpPr>
        <p:spPr>
          <a:xfrm>
            <a:off x="1005840" y="2468880"/>
            <a:ext cx="10149840" cy="171841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5200" b="1" i="0" dirty="0">
                <a:solidFill>
                  <a:srgbClr val="FFFFFF"/>
                </a:solidFill>
                <a:latin typeface="Cambria"/>
                <a:ea typeface="Cambria"/>
                <a:cs typeface="Cambria"/>
                <a:sym typeface="Cambria"/>
              </a:rPr>
              <a:t>Thank you!</a:t>
            </a:r>
            <a:endParaRPr dirty="0"/>
          </a:p>
          <a:p>
            <a:pPr marL="0" marR="0" lvl="0" indent="0" algn="l" rtl="0">
              <a:spcBef>
                <a:spcPts val="1800"/>
              </a:spcBef>
              <a:spcAft>
                <a:spcPts val="0"/>
              </a:spcAft>
              <a:buNone/>
            </a:pPr>
            <a:r>
              <a:rPr lang="en-US" sz="2000" b="0" i="0" dirty="0">
                <a:solidFill>
                  <a:srgbClr val="C9D4E0"/>
                </a:solidFill>
                <a:latin typeface="Calibri"/>
                <a:ea typeface="Calibri"/>
                <a:cs typeface="Calibri"/>
                <a:sym typeface="Calibri"/>
              </a:rPr>
              <a:t>Looking forward to a great year together.</a:t>
            </a:r>
            <a:endParaRPr dirty="0"/>
          </a:p>
          <a:p>
            <a:pPr marL="0" marR="0" lvl="0" indent="0" algn="l" rtl="0">
              <a:spcBef>
                <a:spcPts val="800"/>
              </a:spcBef>
              <a:spcAft>
                <a:spcPts val="0"/>
              </a:spcAft>
              <a:buNone/>
            </a:pPr>
            <a:r>
              <a:rPr lang="en-US" sz="1800" b="1" i="0" dirty="0">
                <a:solidFill>
                  <a:srgbClr val="8FC7C7"/>
                </a:solidFill>
                <a:latin typeface="Calibri"/>
                <a:ea typeface="Calibri"/>
                <a:cs typeface="Calibri"/>
                <a:sym typeface="Calibri"/>
              </a:rPr>
              <a:t>Next meeting: Thursday, November 12, 2026  ·  </a:t>
            </a:r>
            <a:r>
              <a:rPr lang="en-US" sz="1800" b="1" dirty="0">
                <a:solidFill>
                  <a:srgbClr val="8FC7C7"/>
                </a:solidFill>
                <a:latin typeface="Calibri"/>
                <a:ea typeface="Calibri"/>
                <a:cs typeface="Calibri"/>
                <a:sym typeface="Calibri"/>
              </a:rPr>
              <a:t>Noon</a:t>
            </a:r>
            <a:r>
              <a:rPr lang="en-US" sz="1800" b="1" i="0" dirty="0">
                <a:solidFill>
                  <a:srgbClr val="8FC7C7"/>
                </a:solidFill>
                <a:latin typeface="Calibri"/>
                <a:ea typeface="Calibri"/>
                <a:cs typeface="Calibri"/>
                <a:sym typeface="Calibri"/>
              </a:rPr>
              <a:t> ·  Microsoft Teams</a:t>
            </a:r>
            <a:endParaRPr dirty="0"/>
          </a:p>
        </p:txBody>
      </p:sp>
      <p:sp>
        <p:nvSpPr>
          <p:cNvPr id="195" name="Google Shape;195;p20"/>
          <p:cNvSpPr txBox="1"/>
          <p:nvPr/>
        </p:nvSpPr>
        <p:spPr>
          <a:xfrm>
            <a:off x="1005840" y="5760720"/>
            <a:ext cx="10149840" cy="2308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1" dirty="0">
                <a:solidFill>
                  <a:srgbClr val="9FB0C4"/>
                </a:solidFill>
                <a:latin typeface="Calibri"/>
                <a:ea typeface="Calibri"/>
                <a:cs typeface="Calibri"/>
                <a:sym typeface="Calibri"/>
              </a:rPr>
              <a:t>Andrea, Sangita, &amp; Myriam</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5"/>
          <p:cNvSpPr txBox="1"/>
          <p:nvPr/>
        </p:nvSpPr>
        <p:spPr>
          <a:xfrm>
            <a:off x="731520" y="502920"/>
            <a:ext cx="10698480" cy="118872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a:solidFill>
                  <a:srgbClr val="1B355E"/>
                </a:solidFill>
                <a:latin typeface="Cambria"/>
                <a:ea typeface="Cambria"/>
                <a:cs typeface="Cambria"/>
                <a:sym typeface="Cambria"/>
              </a:rPr>
              <a:t>Antitrust Avoidance Statement</a:t>
            </a:r>
            <a:endParaRPr/>
          </a:p>
        </p:txBody>
      </p:sp>
      <p:sp>
        <p:nvSpPr>
          <p:cNvPr id="55" name="Google Shape;55;p5"/>
          <p:cNvSpPr/>
          <p:nvPr/>
        </p:nvSpPr>
        <p:spPr>
          <a:xfrm>
            <a:off x="914400" y="1920240"/>
            <a:ext cx="10332720" cy="3200400"/>
          </a:xfrm>
          <a:prstGeom prst="roundRect">
            <a:avLst>
              <a:gd name="adj" fmla="val 6000"/>
            </a:avLst>
          </a:prstGeom>
          <a:solidFill>
            <a:srgbClr val="ECF0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 name="Google Shape;56;p5"/>
          <p:cNvSpPr txBox="1"/>
          <p:nvPr/>
        </p:nvSpPr>
        <p:spPr>
          <a:xfrm>
            <a:off x="1371600" y="2240280"/>
            <a:ext cx="9418320" cy="265176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0" i="0">
                <a:solidFill>
                  <a:srgbClr val="3E4C59"/>
                </a:solidFill>
                <a:latin typeface="Calibri"/>
                <a:ea typeface="Calibri"/>
                <a:cs typeface="Calibri"/>
                <a:sym typeface="Calibri"/>
              </a:rPr>
              <a:t>“I have been asked to remind all of you in attendance that various state and federal laws prohibit the exchange of information among competitors regarding matters pertaining to price, refusals to deal, market division, tying relationships and other topics which might infringe upon antitrust regulations, and that no such exchange or discussion will be tolerated during this meeting.</a:t>
            </a:r>
            <a:endParaRPr/>
          </a:p>
          <a:p>
            <a:pPr marL="0" marR="0" lvl="0" indent="0" algn="l" rtl="0">
              <a:spcBef>
                <a:spcPts val="1200"/>
              </a:spcBef>
              <a:spcAft>
                <a:spcPts val="0"/>
              </a:spcAft>
              <a:buNone/>
            </a:pPr>
            <a:r>
              <a:rPr lang="en-US" sz="1500" b="0" i="0">
                <a:solidFill>
                  <a:srgbClr val="3E4C59"/>
                </a:solidFill>
                <a:latin typeface="Calibri"/>
                <a:ea typeface="Calibri"/>
                <a:cs typeface="Calibri"/>
                <a:sym typeface="Calibri"/>
              </a:rPr>
              <a:t>These guidelines apply not only to the formal meeting sessions, but to informal discussions during breaks, meals or social gatherings.</a:t>
            </a:r>
            <a:endParaRPr/>
          </a:p>
          <a:p>
            <a:pPr marL="0" marR="0" lvl="0" indent="0" algn="l" rtl="0">
              <a:spcBef>
                <a:spcPts val="1200"/>
              </a:spcBef>
              <a:spcAft>
                <a:spcPts val="0"/>
              </a:spcAft>
              <a:buNone/>
            </a:pPr>
            <a:r>
              <a:rPr lang="en-US" sz="1500" b="1" i="0">
                <a:solidFill>
                  <a:srgbClr val="3E4C59"/>
                </a:solidFill>
                <a:latin typeface="Calibri"/>
                <a:ea typeface="Calibri"/>
                <a:cs typeface="Calibri"/>
                <a:sym typeface="Calibri"/>
              </a:rPr>
              <a:t>Thank you for your cooperation.”</a:t>
            </a:r>
            <a:endParaRPr/>
          </a:p>
        </p:txBody>
      </p:sp>
      <p:sp>
        <p:nvSpPr>
          <p:cNvPr id="57" name="Google Shape;57;p5"/>
          <p:cNvSpPr txBox="1"/>
          <p:nvPr/>
        </p:nvSpPr>
        <p:spPr>
          <a:xfrm>
            <a:off x="731520" y="6263640"/>
            <a:ext cx="10698480" cy="1692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100" b="0" i="1" dirty="0">
                <a:solidFill>
                  <a:srgbClr val="6B7680"/>
                </a:solidFill>
                <a:latin typeface="Calibri"/>
                <a:ea typeface="Calibri"/>
                <a:cs typeface="Calibri"/>
                <a:sym typeface="Calibri"/>
              </a:rPr>
              <a:t>Also on the agenda: No new minutes to approve</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95">
          <a:extLst>
            <a:ext uri="{FF2B5EF4-FFF2-40B4-BE49-F238E27FC236}">
              <a16:creationId xmlns:a16="http://schemas.microsoft.com/office/drawing/2014/main" id="{05A238D6-D7E0-82B8-0E2C-573B88134377}"/>
            </a:ext>
          </a:extLst>
        </p:cNvPr>
        <p:cNvGrpSpPr/>
        <p:nvPr/>
      </p:nvGrpSpPr>
      <p:grpSpPr>
        <a:xfrm>
          <a:off x="0" y="0"/>
          <a:ext cx="0" cy="0"/>
          <a:chOff x="0" y="0"/>
          <a:chExt cx="0" cy="0"/>
        </a:xfrm>
      </p:grpSpPr>
      <p:sp>
        <p:nvSpPr>
          <p:cNvPr id="96" name="Google Shape;96;p11">
            <a:extLst>
              <a:ext uri="{FF2B5EF4-FFF2-40B4-BE49-F238E27FC236}">
                <a16:creationId xmlns:a16="http://schemas.microsoft.com/office/drawing/2014/main" id="{8680347C-AC04-0E98-E188-7B7529B4A3C4}"/>
              </a:ext>
            </a:extLst>
          </p:cNvPr>
          <p:cNvSpPr txBox="1"/>
          <p:nvPr/>
        </p:nvSpPr>
        <p:spPr>
          <a:xfrm>
            <a:off x="1005840" y="2331720"/>
            <a:ext cx="10149900" cy="11751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dirty="0"/>
          </a:p>
          <a:p>
            <a:pPr marL="0" lvl="0" indent="0" algn="l" rtl="0">
              <a:spcBef>
                <a:spcPts val="0"/>
              </a:spcBef>
              <a:spcAft>
                <a:spcPts val="0"/>
              </a:spcAft>
              <a:buNone/>
            </a:pPr>
            <a:r>
              <a:rPr lang="en-US" sz="3600" b="1" dirty="0">
                <a:solidFill>
                  <a:schemeClr val="lt1"/>
                </a:solidFill>
                <a:latin typeface="Cambria"/>
                <a:ea typeface="Cambria"/>
                <a:cs typeface="Cambria"/>
                <a:sym typeface="Cambria"/>
              </a:rPr>
              <a:t>ISIG Goal</a:t>
            </a:r>
          </a:p>
          <a:p>
            <a:pPr marL="0" marR="0" lvl="0" indent="0" algn="l" rtl="0">
              <a:spcBef>
                <a:spcPts val="1000"/>
              </a:spcBef>
              <a:spcAft>
                <a:spcPts val="0"/>
              </a:spcAft>
              <a:buNone/>
            </a:pPr>
            <a:r>
              <a:rPr lang="en-US" sz="1800" i="1" dirty="0">
                <a:solidFill>
                  <a:srgbClr val="C9D4E0"/>
                </a:solidFill>
                <a:latin typeface="Calibri"/>
                <a:ea typeface="Calibri"/>
                <a:cs typeface="Calibri"/>
                <a:sym typeface="Calibri"/>
              </a:rPr>
              <a:t>Co-chairs</a:t>
            </a:r>
            <a:endParaRPr lang="en-US" dirty="0"/>
          </a:p>
        </p:txBody>
      </p:sp>
    </p:spTree>
    <p:extLst>
      <p:ext uri="{BB962C8B-B14F-4D97-AF65-F5344CB8AC3E}">
        <p14:creationId xmlns:p14="http://schemas.microsoft.com/office/powerpoint/2010/main" val="2421223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2"/>
          <p:cNvSpPr txBox="1"/>
          <p:nvPr/>
        </p:nvSpPr>
        <p:spPr>
          <a:xfrm>
            <a:off x="731520" y="502920"/>
            <a:ext cx="10698480" cy="5539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600" b="1" i="0" dirty="0">
                <a:solidFill>
                  <a:srgbClr val="1B355E"/>
                </a:solidFill>
                <a:latin typeface="Cambria"/>
                <a:ea typeface="Cambria"/>
                <a:cs typeface="Cambria"/>
                <a:sym typeface="Cambria"/>
              </a:rPr>
              <a:t>ISIG Purpose</a:t>
            </a:r>
            <a:endParaRPr dirty="0"/>
          </a:p>
        </p:txBody>
      </p:sp>
      <p:sp>
        <p:nvSpPr>
          <p:cNvPr id="102" name="Google Shape;102;p12"/>
          <p:cNvSpPr/>
          <p:nvPr/>
        </p:nvSpPr>
        <p:spPr>
          <a:xfrm>
            <a:off x="914400" y="1920240"/>
            <a:ext cx="10332720" cy="1600200"/>
          </a:xfrm>
          <a:prstGeom prst="roundRect">
            <a:avLst>
              <a:gd name="adj" fmla="val 6000"/>
            </a:avLst>
          </a:prstGeom>
          <a:solidFill>
            <a:srgbClr val="E4F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 name="Google Shape;103;p12"/>
          <p:cNvSpPr txBox="1"/>
          <p:nvPr/>
        </p:nvSpPr>
        <p:spPr>
          <a:xfrm>
            <a:off x="1325880" y="2148840"/>
            <a:ext cx="9509760" cy="110799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00" b="1" i="0" dirty="0">
                <a:solidFill>
                  <a:srgbClr val="2E8B8B"/>
                </a:solidFill>
                <a:latin typeface="Calibri"/>
                <a:ea typeface="Calibri"/>
                <a:cs typeface="Calibri"/>
                <a:sym typeface="Calibri"/>
              </a:rPr>
              <a:t>PURPOSE</a:t>
            </a:r>
            <a:endParaRPr dirty="0"/>
          </a:p>
          <a:p>
            <a:pPr marL="0" marR="0" lvl="0" indent="0" algn="l" rtl="0">
              <a:spcBef>
                <a:spcPts val="600"/>
              </a:spcBef>
              <a:spcAft>
                <a:spcPts val="0"/>
              </a:spcAft>
              <a:buNone/>
            </a:pPr>
            <a:r>
              <a:rPr lang="en-US" sz="1800" b="1" i="0" dirty="0">
                <a:solidFill>
                  <a:srgbClr val="1B355E"/>
                </a:solidFill>
                <a:latin typeface="Calibri"/>
                <a:ea typeface="Calibri"/>
                <a:cs typeface="Calibri"/>
                <a:sym typeface="Calibri"/>
              </a:rPr>
              <a:t>This SIG supports pharmacists and technicians in the field of independent pharmacy by providing a platform to discuss best practices, challenges, regulatory considerations, and advancements in the field.</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69"/>
        <p:cNvGrpSpPr/>
        <p:nvPr/>
      </p:nvGrpSpPr>
      <p:grpSpPr>
        <a:xfrm>
          <a:off x="0" y="0"/>
          <a:ext cx="0" cy="0"/>
          <a:chOff x="0" y="0"/>
          <a:chExt cx="0" cy="0"/>
        </a:xfrm>
      </p:grpSpPr>
      <p:sp>
        <p:nvSpPr>
          <p:cNvPr id="70" name="Google Shape;70;p7"/>
          <p:cNvSpPr txBox="1"/>
          <p:nvPr/>
        </p:nvSpPr>
        <p:spPr>
          <a:xfrm>
            <a:off x="1005840" y="2331720"/>
            <a:ext cx="10149900" cy="1892826"/>
          </a:xfrm>
          <a:prstGeom prst="rect">
            <a:avLst/>
          </a:prstGeom>
          <a:noFill/>
          <a:ln>
            <a:noFill/>
          </a:ln>
        </p:spPr>
        <p:txBody>
          <a:bodyPr spcFirstLastPara="1" wrap="square" lIns="0" tIns="0" rIns="0" bIns="0" anchor="t" anchorCtr="0">
            <a:spAutoFit/>
          </a:bodyPr>
          <a:lstStyle/>
          <a:p>
            <a:pPr marL="0" marR="0" lvl="0" indent="0" algn="l" rtl="0">
              <a:spcBef>
                <a:spcPts val="1000"/>
              </a:spcBef>
              <a:spcAft>
                <a:spcPts val="0"/>
              </a:spcAft>
              <a:buNone/>
            </a:pPr>
            <a:r>
              <a:rPr lang="en-US" sz="4000" b="1" i="0" dirty="0">
                <a:solidFill>
                  <a:schemeClr val="lt1"/>
                </a:solidFill>
                <a:latin typeface="Cambria"/>
                <a:ea typeface="Cambria"/>
                <a:cs typeface="Cambria"/>
                <a:sym typeface="Cambria"/>
              </a:rPr>
              <a:t>CEO Update</a:t>
            </a:r>
            <a:endParaRPr sz="4000" b="1" dirty="0">
              <a:solidFill>
                <a:schemeClr val="lt1"/>
              </a:solidFill>
              <a:latin typeface="Cambria"/>
              <a:ea typeface="Cambria"/>
              <a:cs typeface="Cambria"/>
              <a:sym typeface="Cambria"/>
            </a:endParaRPr>
          </a:p>
          <a:p>
            <a:pPr marL="0" marR="0" lvl="0" indent="0" algn="l" rtl="0">
              <a:spcBef>
                <a:spcPts val="1000"/>
              </a:spcBef>
              <a:spcAft>
                <a:spcPts val="0"/>
              </a:spcAft>
              <a:buNone/>
            </a:pPr>
            <a:endParaRPr sz="4000" b="1" dirty="0">
              <a:solidFill>
                <a:srgbClr val="FFFFFF"/>
              </a:solidFill>
              <a:latin typeface="Cambria"/>
              <a:ea typeface="Cambria"/>
              <a:cs typeface="Cambria"/>
              <a:sym typeface="Cambria"/>
            </a:endParaRPr>
          </a:p>
          <a:p>
            <a:pPr marL="0" marR="0" lvl="0" indent="0" algn="l" rtl="0">
              <a:spcBef>
                <a:spcPts val="1000"/>
              </a:spcBef>
              <a:spcAft>
                <a:spcPts val="0"/>
              </a:spcAft>
              <a:buNone/>
            </a:pPr>
            <a:r>
              <a:rPr lang="en-US" sz="1800" b="0" i="1" dirty="0">
                <a:solidFill>
                  <a:srgbClr val="C9D4E0"/>
                </a:solidFill>
                <a:latin typeface="Calibri"/>
                <a:ea typeface="Calibri"/>
                <a:cs typeface="Calibri"/>
                <a:sym typeface="Calibri"/>
              </a:rPr>
              <a:t>Sara Kilpatrick,</a:t>
            </a:r>
            <a:r>
              <a:rPr lang="en-US" sz="1800" i="1" dirty="0">
                <a:solidFill>
                  <a:srgbClr val="C9D4E0"/>
                </a:solidFill>
                <a:latin typeface="Calibri"/>
                <a:ea typeface="Calibri"/>
                <a:cs typeface="Calibri"/>
                <a:sym typeface="Calibri"/>
              </a:rPr>
              <a:t> CEO</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74"/>
        <p:cNvGrpSpPr/>
        <p:nvPr/>
      </p:nvGrpSpPr>
      <p:grpSpPr>
        <a:xfrm>
          <a:off x="0" y="0"/>
          <a:ext cx="0" cy="0"/>
          <a:chOff x="0" y="0"/>
          <a:chExt cx="0" cy="0"/>
        </a:xfrm>
      </p:grpSpPr>
      <p:sp>
        <p:nvSpPr>
          <p:cNvPr id="75" name="Google Shape;75;p8"/>
          <p:cNvSpPr txBox="1"/>
          <p:nvPr/>
        </p:nvSpPr>
        <p:spPr>
          <a:xfrm>
            <a:off x="731520" y="502920"/>
            <a:ext cx="10698480" cy="118872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000" b="1" i="0">
                <a:solidFill>
                  <a:srgbClr val="1B355E"/>
                </a:solidFill>
                <a:latin typeface="Cambria"/>
                <a:ea typeface="Cambria"/>
                <a:cs typeface="Cambria"/>
                <a:sym typeface="Cambria"/>
              </a:rPr>
              <a:t>Pharmacist Dispensing of Nicotine Cessation</a:t>
            </a:r>
            <a:br>
              <a:rPr lang="en-US" sz="3000" b="1" i="0">
                <a:solidFill>
                  <a:srgbClr val="1B355E"/>
                </a:solidFill>
                <a:latin typeface="Cambria"/>
                <a:ea typeface="Cambria"/>
                <a:cs typeface="Cambria"/>
                <a:sym typeface="Cambria"/>
              </a:rPr>
            </a:br>
            <a:r>
              <a:rPr lang="en-US" sz="3000" b="1" i="0">
                <a:solidFill>
                  <a:srgbClr val="1B355E"/>
                </a:solidFill>
                <a:latin typeface="Cambria"/>
                <a:ea typeface="Cambria"/>
                <a:cs typeface="Cambria"/>
                <a:sym typeface="Cambria"/>
              </a:rPr>
              <a:t>Products &amp; Oral Contraceptives</a:t>
            </a:r>
            <a:endParaRPr/>
          </a:p>
          <a:p>
            <a:pPr marL="0" marR="0" lvl="0" indent="0" algn="l" rtl="0">
              <a:spcBef>
                <a:spcPts val="400"/>
              </a:spcBef>
              <a:spcAft>
                <a:spcPts val="0"/>
              </a:spcAft>
              <a:buNone/>
            </a:pPr>
            <a:r>
              <a:rPr lang="en-US" sz="1500" b="0" i="1">
                <a:solidFill>
                  <a:srgbClr val="6B7680"/>
                </a:solidFill>
                <a:latin typeface="Calibri"/>
                <a:ea typeface="Calibri"/>
                <a:cs typeface="Calibri"/>
                <a:sym typeface="Calibri"/>
              </a:rPr>
              <a:t>Draft bill language — not yet introduced</a:t>
            </a:r>
            <a:endParaRPr/>
          </a:p>
        </p:txBody>
      </p:sp>
      <p:sp>
        <p:nvSpPr>
          <p:cNvPr id="76" name="Google Shape;76;p8"/>
          <p:cNvSpPr txBox="1"/>
          <p:nvPr/>
        </p:nvSpPr>
        <p:spPr>
          <a:xfrm>
            <a:off x="914400" y="2148840"/>
            <a:ext cx="10332720" cy="3108960"/>
          </a:xfrm>
          <a:prstGeom prst="rect">
            <a:avLst/>
          </a:prstGeom>
          <a:noFill/>
          <a:ln>
            <a:noFill/>
          </a:ln>
        </p:spPr>
        <p:txBody>
          <a:bodyPr spcFirstLastPara="1" wrap="square" lIns="0" tIns="0" rIns="0" bIns="0" anchor="t" anchorCtr="0">
            <a:spAutoFit/>
          </a:bodyPr>
          <a:lstStyle/>
          <a:p>
            <a:pPr marL="201168" marR="0" lvl="0" indent="-201168" algn="l" rtl="0">
              <a:spcBef>
                <a:spcPts val="0"/>
              </a:spcBef>
              <a:spcAft>
                <a:spcPts val="0"/>
              </a:spcAft>
              <a:buNone/>
            </a:pPr>
            <a:r>
              <a:rPr lang="en-US" sz="1700">
                <a:solidFill>
                  <a:srgbClr val="3E4C59"/>
                </a:solidFill>
                <a:latin typeface="Calibri"/>
                <a:ea typeface="Calibri"/>
                <a:cs typeface="Calibri"/>
                <a:sym typeface="Calibri"/>
              </a:rPr>
              <a:t>▪  OPA has drafted bill language allowing pharmacists to dispense nicotine cessation products and oral contraceptives</a:t>
            </a:r>
            <a:endParaRPr/>
          </a:p>
          <a:p>
            <a:pPr marL="201168" marR="0" lvl="0" indent="-201168" algn="l" rtl="0">
              <a:spcBef>
                <a:spcPts val="1500"/>
              </a:spcBef>
              <a:spcAft>
                <a:spcPts val="0"/>
              </a:spcAft>
              <a:buNone/>
            </a:pPr>
            <a:r>
              <a:rPr lang="en-US" sz="1700">
                <a:solidFill>
                  <a:srgbClr val="3E4C59"/>
                </a:solidFill>
                <a:latin typeface="Calibri"/>
                <a:ea typeface="Calibri"/>
                <a:cs typeface="Calibri"/>
                <a:sym typeface="Calibri"/>
              </a:rPr>
              <a:t>▪  The draft has been shared with partners at Upstream and the Ohio Board of Pharmacy for feedback</a:t>
            </a:r>
            <a:endParaRPr/>
          </a:p>
          <a:p>
            <a:pPr marL="658368" marR="0" lvl="0" indent="-228600" algn="l" rtl="0">
              <a:spcBef>
                <a:spcPts val="1100"/>
              </a:spcBef>
              <a:spcAft>
                <a:spcPts val="0"/>
              </a:spcAft>
              <a:buNone/>
            </a:pPr>
            <a:r>
              <a:rPr lang="en-US" sz="1400">
                <a:solidFill>
                  <a:srgbClr val="6B7680"/>
                </a:solidFill>
                <a:latin typeface="Calibri"/>
                <a:ea typeface="Calibri"/>
                <a:cs typeface="Calibri"/>
                <a:sym typeface="Calibri"/>
              </a:rPr>
              <a:t>–  It has not been introduced — this is your chance to shape it before it is</a:t>
            </a:r>
            <a:endParaRPr/>
          </a:p>
          <a:p>
            <a:pPr marL="201168" marR="0" lvl="0" indent="-201168" algn="l" rtl="0">
              <a:spcBef>
                <a:spcPts val="900"/>
              </a:spcBef>
              <a:spcAft>
                <a:spcPts val="0"/>
              </a:spcAft>
              <a:buNone/>
            </a:pPr>
            <a:r>
              <a:rPr lang="en-US" sz="1700">
                <a:solidFill>
                  <a:srgbClr val="3E4C59"/>
                </a:solidFill>
                <a:latin typeface="Calibri"/>
                <a:ea typeface="Calibri"/>
                <a:cs typeface="Calibri"/>
                <a:sym typeface="Calibri"/>
              </a:rPr>
              <a:t>▪  Reading the draft: strikethroughs are language that would be removed from the Ohio Revised Code; underlined portions would be new law</a:t>
            </a:r>
            <a:endParaRPr/>
          </a:p>
          <a:p>
            <a:pPr marL="201168" marR="0" lvl="0" indent="-201168" algn="l" rtl="0">
              <a:spcBef>
                <a:spcPts val="1500"/>
              </a:spcBef>
              <a:spcAft>
                <a:spcPts val="0"/>
              </a:spcAft>
              <a:buNone/>
            </a:pPr>
            <a:r>
              <a:rPr lang="en-US" sz="1700">
                <a:solidFill>
                  <a:srgbClr val="3E4C59"/>
                </a:solidFill>
                <a:latin typeface="Calibri"/>
                <a:ea typeface="Calibri"/>
                <a:cs typeface="Calibri"/>
                <a:sym typeface="Calibri"/>
              </a:rPr>
              <a:t>▪  The PDF will be shared in the meeting chat for review after today</a:t>
            </a:r>
            <a:endParaRPr/>
          </a:p>
        </p:txBody>
      </p:sp>
      <p:sp>
        <p:nvSpPr>
          <p:cNvPr id="77" name="Google Shape;77;p8"/>
          <p:cNvSpPr/>
          <p:nvPr/>
        </p:nvSpPr>
        <p:spPr>
          <a:xfrm>
            <a:off x="914400" y="5257800"/>
            <a:ext cx="10332720" cy="868680"/>
          </a:xfrm>
          <a:prstGeom prst="roundRect">
            <a:avLst>
              <a:gd name="adj" fmla="val 6000"/>
            </a:avLst>
          </a:prstGeom>
          <a:solidFill>
            <a:srgbClr val="E4F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8"/>
          <p:cNvSpPr txBox="1"/>
          <p:nvPr/>
        </p:nvSpPr>
        <p:spPr>
          <a:xfrm>
            <a:off x="1325880" y="5486400"/>
            <a:ext cx="9509760" cy="54864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500" b="1" i="0">
                <a:solidFill>
                  <a:srgbClr val="1B355E"/>
                </a:solidFill>
                <a:latin typeface="Calibri"/>
                <a:ea typeface="Calibri"/>
                <a:cs typeface="Calibri"/>
                <a:sym typeface="Calibri"/>
              </a:rPr>
              <a:t>What we need from you: does this language work in your practice setting? What is missing, unclear, or operationally difficult?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355E"/>
        </a:solidFill>
        <a:effectLst/>
      </p:bgPr>
    </p:bg>
    <p:spTree>
      <p:nvGrpSpPr>
        <p:cNvPr id="1" name="Shape 82"/>
        <p:cNvGrpSpPr/>
        <p:nvPr/>
      </p:nvGrpSpPr>
      <p:grpSpPr>
        <a:xfrm>
          <a:off x="0" y="0"/>
          <a:ext cx="0" cy="0"/>
          <a:chOff x="0" y="0"/>
          <a:chExt cx="0" cy="0"/>
        </a:xfrm>
      </p:grpSpPr>
      <p:sp>
        <p:nvSpPr>
          <p:cNvPr id="83" name="Google Shape;83;p9"/>
          <p:cNvSpPr txBox="1"/>
          <p:nvPr/>
        </p:nvSpPr>
        <p:spPr>
          <a:xfrm>
            <a:off x="1005840" y="2331720"/>
            <a:ext cx="10149840" cy="1149033"/>
          </a:xfrm>
          <a:prstGeom prst="rect">
            <a:avLst/>
          </a:prstGeom>
          <a:noFill/>
          <a:ln>
            <a:noFill/>
          </a:ln>
        </p:spPr>
        <p:txBody>
          <a:bodyPr spcFirstLastPara="1" wrap="square" lIns="0" tIns="0" rIns="0" bIns="0" anchor="t" anchorCtr="0">
            <a:spAutoFit/>
          </a:bodyPr>
          <a:lstStyle/>
          <a:p>
            <a:pPr marL="0" marR="0" lvl="0" indent="0" algn="l" rtl="0">
              <a:spcBef>
                <a:spcPts val="1000"/>
              </a:spcBef>
              <a:spcAft>
                <a:spcPts val="0"/>
              </a:spcAft>
              <a:buNone/>
            </a:pPr>
            <a:r>
              <a:rPr lang="en-US" sz="4000" b="1" i="0" dirty="0">
                <a:solidFill>
                  <a:srgbClr val="FFFFFF"/>
                </a:solidFill>
                <a:latin typeface="Cambria"/>
                <a:ea typeface="Cambria"/>
                <a:cs typeface="Cambria"/>
                <a:sym typeface="Cambria"/>
              </a:rPr>
              <a:t>Staff Report and RHTP Grant Introduction</a:t>
            </a:r>
            <a:endParaRPr dirty="0"/>
          </a:p>
          <a:p>
            <a:pPr marL="0" marR="0" lvl="0" indent="0" algn="l" rtl="0">
              <a:spcBef>
                <a:spcPts val="1000"/>
              </a:spcBef>
              <a:spcAft>
                <a:spcPts val="0"/>
              </a:spcAft>
              <a:buNone/>
            </a:pPr>
            <a:r>
              <a:rPr lang="en-US" sz="1800" b="0" i="1" dirty="0">
                <a:solidFill>
                  <a:srgbClr val="C9D4E0"/>
                </a:solidFill>
                <a:latin typeface="Calibri"/>
                <a:ea typeface="Calibri"/>
                <a:cs typeface="Calibri"/>
                <a:sym typeface="Calibri"/>
              </a:rPr>
              <a:t>Myriam Shaw Ojeda, Staff Liaison</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1407</Words>
  <Application>Microsoft Office PowerPoint</Application>
  <PresentationFormat>Widescreen</PresentationFormat>
  <Paragraphs>285</Paragraphs>
  <Slides>36</Slides>
  <Notes>17</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Calibri</vt:lpstr>
      <vt:lpstr>Cambria</vt:lpstr>
      <vt:lpstr>Courier New</vt:lpstr>
      <vt:lpstr>Gotham</vt:lpstr>
      <vt:lpstr>Gotham Bold</vt:lpstr>
      <vt:lpstr>Poppins</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Shaw Ojeda, Myriam</dc:creator>
  <cp:lastModifiedBy>Shaw Ojeda, Myriam</cp:lastModifiedBy>
  <cp:revision>1</cp:revision>
  <dcterms:modified xsi:type="dcterms:W3CDTF">2026-09-04T13:41:40Z</dcterms:modified>
</cp:coreProperties>
</file>